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32"/>
  </p:notesMasterIdLst>
  <p:sldIdLst>
    <p:sldId id="266" r:id="rId2"/>
    <p:sldId id="494" r:id="rId3"/>
    <p:sldId id="497" r:id="rId4"/>
    <p:sldId id="495" r:id="rId5"/>
    <p:sldId id="498" r:id="rId6"/>
    <p:sldId id="499" r:id="rId7"/>
    <p:sldId id="500" r:id="rId8"/>
    <p:sldId id="501" r:id="rId9"/>
    <p:sldId id="503" r:id="rId10"/>
    <p:sldId id="502" r:id="rId11"/>
    <p:sldId id="504" r:id="rId12"/>
    <p:sldId id="505" r:id="rId13"/>
    <p:sldId id="506" r:id="rId14"/>
    <p:sldId id="507" r:id="rId15"/>
    <p:sldId id="508" r:id="rId16"/>
    <p:sldId id="509" r:id="rId17"/>
    <p:sldId id="511" r:id="rId18"/>
    <p:sldId id="512" r:id="rId19"/>
    <p:sldId id="513" r:id="rId20"/>
    <p:sldId id="514" r:id="rId21"/>
    <p:sldId id="516" r:id="rId22"/>
    <p:sldId id="515" r:id="rId23"/>
    <p:sldId id="520" r:id="rId24"/>
    <p:sldId id="519" r:id="rId25"/>
    <p:sldId id="517" r:id="rId26"/>
    <p:sldId id="518" r:id="rId27"/>
    <p:sldId id="521" r:id="rId28"/>
    <p:sldId id="522" r:id="rId29"/>
    <p:sldId id="523" r:id="rId30"/>
    <p:sldId id="51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4D9C5BD-3D4C-460E-9257-0130D11C3BED}">
          <p14:sldIdLst>
            <p14:sldId id="266"/>
            <p14:sldId id="494"/>
          </p14:sldIdLst>
        </p14:section>
        <p14:section name="Ontology Matching" id="{34D91286-EA34-4A60-9ED6-1EAF53BB33CF}">
          <p14:sldIdLst>
            <p14:sldId id="497"/>
            <p14:sldId id="495"/>
            <p14:sldId id="498"/>
            <p14:sldId id="499"/>
            <p14:sldId id="500"/>
            <p14:sldId id="501"/>
          </p14:sldIdLst>
        </p14:section>
        <p14:section name="Visual Analytics" id="{F0C327B4-57F4-4885-A4BB-F0B7D8D28C51}">
          <p14:sldIdLst>
            <p14:sldId id="503"/>
            <p14:sldId id="502"/>
            <p14:sldId id="504"/>
            <p14:sldId id="505"/>
          </p14:sldIdLst>
        </p14:section>
        <p14:section name="Visual Interface Types" id="{72C91CB4-6942-4135-85A4-87C761753834}">
          <p14:sldIdLst>
            <p14:sldId id="506"/>
            <p14:sldId id="507"/>
            <p14:sldId id="508"/>
            <p14:sldId id="509"/>
            <p14:sldId id="511"/>
            <p14:sldId id="512"/>
            <p14:sldId id="513"/>
            <p14:sldId id="514"/>
            <p14:sldId id="516"/>
          </p14:sldIdLst>
        </p14:section>
        <p14:section name="Sensemaking" id="{EAF34D6E-A271-4047-BE1D-8BCAE8FE22B2}">
          <p14:sldIdLst>
            <p14:sldId id="515"/>
            <p14:sldId id="520"/>
            <p14:sldId id="519"/>
            <p14:sldId id="517"/>
            <p14:sldId id="518"/>
            <p14:sldId id="521"/>
            <p14:sldId id="522"/>
          </p14:sldIdLst>
        </p14:section>
        <p14:section name="Conclusion" id="{CADB5C86-2AF9-4458-89EB-FC713909B172}">
          <p14:sldIdLst>
            <p14:sldId id="523"/>
            <p14:sldId id="510"/>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81"/>
    <a:srgbClr val="F5F5F5"/>
    <a:srgbClr val="5F71B1"/>
    <a:srgbClr val="3E50B4"/>
    <a:srgbClr val="303E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7" autoAdjust="0"/>
    <p:restoredTop sz="89468" autoAdjust="0"/>
  </p:normalViewPr>
  <p:slideViewPr>
    <p:cSldViewPr snapToGrid="0" showGuides="1">
      <p:cViewPr varScale="1">
        <p:scale>
          <a:sx n="100" d="100"/>
          <a:sy n="100" d="100"/>
        </p:scale>
        <p:origin x="744" y="78"/>
      </p:cViewPr>
      <p:guideLst>
        <p:guide pos="3840"/>
        <p:guide orient="horz" pos="216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E2D55-D778-AF4A-8B1C-E3ACFFEFA0CD}" type="datetimeFigureOut">
              <a:rPr lang="en-US" smtClean="0"/>
              <a:t>4/25/2017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503B6-F4CD-DE49-AB30-479371E8558D}" type="slidenum">
              <a:rPr lang="en-US" smtClean="0"/>
              <a:t>‹#›</a:t>
            </a:fld>
            <a:endParaRPr lang="en-US"/>
          </a:p>
        </p:txBody>
      </p:sp>
    </p:spTree>
    <p:extLst>
      <p:ext uri="{BB962C8B-B14F-4D97-AF65-F5344CB8AC3E}">
        <p14:creationId xmlns:p14="http://schemas.microsoft.com/office/powerpoint/2010/main" val="82738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a:t>
            </a:fld>
            <a:endParaRPr lang="en-US"/>
          </a:p>
        </p:txBody>
      </p:sp>
    </p:spTree>
    <p:extLst>
      <p:ext uri="{BB962C8B-B14F-4D97-AF65-F5344CB8AC3E}">
        <p14:creationId xmlns:p14="http://schemas.microsoft.com/office/powerpoint/2010/main" val="22672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12</a:t>
            </a:fld>
            <a:endParaRPr lang="en-US"/>
          </a:p>
        </p:txBody>
      </p:sp>
    </p:spTree>
    <p:extLst>
      <p:ext uri="{BB962C8B-B14F-4D97-AF65-F5344CB8AC3E}">
        <p14:creationId xmlns:p14="http://schemas.microsoft.com/office/powerpoint/2010/main" val="211447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Analytics is based on Information Visualization whose main focus is to represent large conceptual datasets in a limited screen real-estate.</a:t>
            </a:r>
          </a:p>
          <a:p>
            <a:r>
              <a:rPr lang="en-US" dirty="0"/>
              <a:t>Being able to see these aspects of the matching process helps the user understand some of the idiosyncrasies embedded in the datasets. </a:t>
            </a: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13</a:t>
            </a:fld>
            <a:endParaRPr lang="en-US"/>
          </a:p>
        </p:txBody>
      </p:sp>
    </p:spTree>
    <p:extLst>
      <p:ext uri="{BB962C8B-B14F-4D97-AF65-F5344CB8AC3E}">
        <p14:creationId xmlns:p14="http://schemas.microsoft.com/office/powerpoint/2010/main" val="158190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Points to ponder</a:t>
            </a:r>
          </a:p>
        </p:txBody>
      </p:sp>
      <p:sp>
        <p:nvSpPr>
          <p:cNvPr id="4" name="Slide Number Placeholder 3"/>
          <p:cNvSpPr>
            <a:spLocks noGrp="1"/>
          </p:cNvSpPr>
          <p:nvPr>
            <p:ph type="sldNum" sz="quarter" idx="10"/>
          </p:nvPr>
        </p:nvSpPr>
        <p:spPr/>
        <p:txBody>
          <a:bodyPr/>
          <a:lstStyle/>
          <a:p>
            <a:fld id="{250503B6-F4CD-DE49-AB30-479371E8558D}" type="slidenum">
              <a:rPr lang="en-US" smtClean="0"/>
              <a:t>14</a:t>
            </a:fld>
            <a:endParaRPr lang="en-US"/>
          </a:p>
        </p:txBody>
      </p:sp>
    </p:spTree>
    <p:extLst>
      <p:ext uri="{BB962C8B-B14F-4D97-AF65-F5344CB8AC3E}">
        <p14:creationId xmlns:p14="http://schemas.microsoft.com/office/powerpoint/2010/main" val="2914439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search interface allows the user to provide a set of filter criteria to narrow the list of entities to explore.</a:t>
            </a:r>
          </a:p>
          <a:p>
            <a:r>
              <a:rPr lang="en-US" dirty="0"/>
              <a:t>The user can then select two (or more) objects to be compared side-by-side, which are grouped together in a predicate-object style.</a:t>
            </a:r>
          </a:p>
          <a:p>
            <a:r>
              <a:rPr lang="en-US" dirty="0"/>
              <a:t>If the amount of data being presented is large, it might be hard to read and remember all the necessary information to come up with a well-informed unbiased opinion of what the data represents..</a:t>
            </a:r>
          </a:p>
          <a:p>
            <a:r>
              <a:rPr lang="en-US" dirty="0"/>
              <a:t>It is difficult to see patterns quickly, or be able to identify outliers that may or may not be errors in the data, without being able to “see” the data in the researcher’s own mind. </a:t>
            </a:r>
          </a:p>
        </p:txBody>
      </p:sp>
      <p:sp>
        <p:nvSpPr>
          <p:cNvPr id="4" name="Slide Number Placeholder 3"/>
          <p:cNvSpPr>
            <a:spLocks noGrp="1"/>
          </p:cNvSpPr>
          <p:nvPr>
            <p:ph type="sldNum" sz="quarter" idx="10"/>
          </p:nvPr>
        </p:nvSpPr>
        <p:spPr/>
        <p:txBody>
          <a:bodyPr/>
          <a:lstStyle/>
          <a:p>
            <a:fld id="{250503B6-F4CD-DE49-AB30-479371E8558D}" type="slidenum">
              <a:rPr lang="en-US" smtClean="0"/>
              <a:t>15</a:t>
            </a:fld>
            <a:endParaRPr lang="en-US"/>
          </a:p>
        </p:txBody>
      </p:sp>
    </p:spTree>
    <p:extLst>
      <p:ext uri="{BB962C8B-B14F-4D97-AF65-F5344CB8AC3E}">
        <p14:creationId xmlns:p14="http://schemas.microsoft.com/office/powerpoint/2010/main" val="4061561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may be represented as</a:t>
            </a:r>
          </a:p>
          <a:p>
            <a:pPr marL="228600" indent="-228600">
              <a:buAutoNum type="arabicPeriod"/>
            </a:pPr>
            <a:r>
              <a:rPr lang="en-US" dirty="0"/>
              <a:t>a graph, with edges that connect a parent concept to all of its children,</a:t>
            </a:r>
          </a:p>
          <a:p>
            <a:pPr marL="228600" indent="-228600">
              <a:buAutoNum type="arabicPeriod"/>
            </a:pPr>
            <a:r>
              <a:rPr lang="en-US" dirty="0"/>
              <a:t>an indented list where the X-axis represents the tree depth and the Y-axis is used to separate the nodes, or</a:t>
            </a:r>
          </a:p>
          <a:p>
            <a:pPr marL="228600" indent="-228600">
              <a:buAutoNum type="arabicPeriod"/>
            </a:pPr>
            <a:r>
              <a:rPr lang="en-US" dirty="0"/>
              <a:t>a circular graph where the R-axis represents tree depth and the θ-axis is used to separate the nodes.</a:t>
            </a:r>
          </a:p>
        </p:txBody>
      </p:sp>
      <p:sp>
        <p:nvSpPr>
          <p:cNvPr id="4" name="Slide Number Placeholder 3"/>
          <p:cNvSpPr>
            <a:spLocks noGrp="1"/>
          </p:cNvSpPr>
          <p:nvPr>
            <p:ph type="sldNum" sz="quarter" idx="10"/>
          </p:nvPr>
        </p:nvSpPr>
        <p:spPr/>
        <p:txBody>
          <a:bodyPr/>
          <a:lstStyle/>
          <a:p>
            <a:fld id="{250503B6-F4CD-DE49-AB30-479371E8558D}" type="slidenum">
              <a:rPr lang="en-US" smtClean="0"/>
              <a:t>16</a:t>
            </a:fld>
            <a:endParaRPr lang="en-US"/>
          </a:p>
        </p:txBody>
      </p:sp>
    </p:spTree>
    <p:extLst>
      <p:ext uri="{BB962C8B-B14F-4D97-AF65-F5344CB8AC3E}">
        <p14:creationId xmlns:p14="http://schemas.microsoft.com/office/powerpoint/2010/main" val="407834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can then perform n-degree path queries to extract all objects along the path from source to target. </a:t>
            </a:r>
          </a:p>
          <a:p>
            <a:r>
              <a:rPr lang="en-US" dirty="0"/>
              <a:t>Choosing the right set of attributes to link the nodes based on, and picking a minimal set of fields that will be used as labels for the nodes and edges is critical.</a:t>
            </a:r>
          </a:p>
          <a:p>
            <a:r>
              <a:rPr lang="en-US" dirty="0"/>
              <a:t>Historical studies suggest that children should be involved in graphing activities to build and expand relevant schemata needed for comprehension. </a:t>
            </a:r>
          </a:p>
        </p:txBody>
      </p:sp>
      <p:sp>
        <p:nvSpPr>
          <p:cNvPr id="4" name="Slide Number Placeholder 3"/>
          <p:cNvSpPr>
            <a:spLocks noGrp="1"/>
          </p:cNvSpPr>
          <p:nvPr>
            <p:ph type="sldNum" sz="quarter" idx="10"/>
          </p:nvPr>
        </p:nvSpPr>
        <p:spPr/>
        <p:txBody>
          <a:bodyPr/>
          <a:lstStyle/>
          <a:p>
            <a:fld id="{250503B6-F4CD-DE49-AB30-479371E8558D}" type="slidenum">
              <a:rPr lang="en-US" smtClean="0"/>
              <a:t>17</a:t>
            </a:fld>
            <a:endParaRPr lang="en-US"/>
          </a:p>
        </p:txBody>
      </p:sp>
    </p:spTree>
    <p:extLst>
      <p:ext uri="{BB962C8B-B14F-4D97-AF65-F5344CB8AC3E}">
        <p14:creationId xmlns:p14="http://schemas.microsoft.com/office/powerpoint/2010/main" val="3990063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guided navigation that displays detail information as the user navigates the hierarchy.</a:t>
            </a:r>
          </a:p>
          <a:p>
            <a:r>
              <a:rPr lang="en-US" dirty="0"/>
              <a:t>They may use zoom-in animations to view detail for a selected object.</a:t>
            </a:r>
          </a:p>
          <a:p>
            <a:r>
              <a:rPr lang="en-US" dirty="0"/>
              <a:t>This view is best suited if there are multiple potential matches for a given source entity and when they can be represented as a set of hierarchical or complementary alternatives for a user selection.</a:t>
            </a: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18</a:t>
            </a:fld>
            <a:endParaRPr lang="en-US"/>
          </a:p>
        </p:txBody>
      </p:sp>
    </p:spTree>
    <p:extLst>
      <p:ext uri="{BB962C8B-B14F-4D97-AF65-F5344CB8AC3E}">
        <p14:creationId xmlns:p14="http://schemas.microsoft.com/office/powerpoint/2010/main" val="1720350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every potential match in the alignment is visualized in the matrix views, the visualization may come off as being too noisy or too barren in some circumstances.</a:t>
            </a:r>
          </a:p>
          <a:p>
            <a:r>
              <a:rPr lang="en-US" dirty="0"/>
              <a:t>If the number of classes are in the hundreds or thousands, there may not be enough screen real estate to be able render all mappings.</a:t>
            </a:r>
          </a:p>
          <a:p>
            <a:r>
              <a:rPr lang="en-US" dirty="0"/>
              <a:t>The intelligent use of filters and ordering can help alleviate some of these concerns. </a:t>
            </a:r>
          </a:p>
        </p:txBody>
      </p:sp>
      <p:sp>
        <p:nvSpPr>
          <p:cNvPr id="4" name="Slide Number Placeholder 3"/>
          <p:cNvSpPr>
            <a:spLocks noGrp="1"/>
          </p:cNvSpPr>
          <p:nvPr>
            <p:ph type="sldNum" sz="quarter" idx="10"/>
          </p:nvPr>
        </p:nvSpPr>
        <p:spPr/>
        <p:txBody>
          <a:bodyPr/>
          <a:lstStyle/>
          <a:p>
            <a:fld id="{250503B6-F4CD-DE49-AB30-479371E8558D}" type="slidenum">
              <a:rPr lang="en-US" smtClean="0"/>
              <a:t>19</a:t>
            </a:fld>
            <a:endParaRPr lang="en-US"/>
          </a:p>
        </p:txBody>
      </p:sp>
    </p:spTree>
    <p:extLst>
      <p:ext uri="{BB962C8B-B14F-4D97-AF65-F5344CB8AC3E}">
        <p14:creationId xmlns:p14="http://schemas.microsoft.com/office/powerpoint/2010/main" val="1716996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Instances from source and target ontologies may be represented using different sprites.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Care has to be take to include just enough background data to enhance the user experience without influencing the decision-making process.</a:t>
            </a: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20</a:t>
            </a:fld>
            <a:endParaRPr lang="en-US"/>
          </a:p>
        </p:txBody>
      </p:sp>
    </p:spTree>
    <p:extLst>
      <p:ext uri="{BB962C8B-B14F-4D97-AF65-F5344CB8AC3E}">
        <p14:creationId xmlns:p14="http://schemas.microsoft.com/office/powerpoint/2010/main" val="46337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model does not focus on novice users, who have never looked at a given visualization.</a:t>
            </a: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22</a:t>
            </a:fld>
            <a:endParaRPr lang="en-US"/>
          </a:p>
        </p:txBody>
      </p:sp>
    </p:spTree>
    <p:extLst>
      <p:ext uri="{BB962C8B-B14F-4D97-AF65-F5344CB8AC3E}">
        <p14:creationId xmlns:p14="http://schemas.microsoft.com/office/powerpoint/2010/main" val="44029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Linked Data: a method of publishing structured data so that it can be interlinked and become more useful through semantic queries.</a:t>
            </a:r>
          </a:p>
          <a:p>
            <a:r>
              <a:rPr lang="en-US" dirty="0"/>
              <a:t>Linked Data in the semantic web is considered as a standardized approach to achieve automated interoperability of heterogeneous systems/applications.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2013, 4M Web domains contained Semantic Web markup. In 2015, there were 285M registered domains. 875M websites.</a:t>
            </a:r>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a:t>
            </a:fld>
            <a:endParaRPr lang="en-US"/>
          </a:p>
        </p:txBody>
      </p:sp>
    </p:spTree>
    <p:extLst>
      <p:ext uri="{BB962C8B-B14F-4D97-AF65-F5344CB8AC3E}">
        <p14:creationId xmlns:p14="http://schemas.microsoft.com/office/powerpoint/2010/main" val="3133847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Encountering Visualization is the cognitive activity in which a user looks at a whole image of an information visualization. Users do not actively try to make sense of the visualization yet, but they build an initial set of impressions about what they are seeing during this activity.</a:t>
            </a:r>
          </a:p>
          <a:p>
            <a:r>
              <a:rPr lang="en-US" dirty="0"/>
              <a:t>Constructing a frame is the process where the user attempts to construct a frame to make sense of the given visualization. Participants attempted to construct two types of frames – frame of content using textual objects such as title, axis labels, </a:t>
            </a:r>
            <a:r>
              <a:rPr lang="en-US" dirty="0" err="1"/>
              <a:t>etc</a:t>
            </a:r>
            <a:r>
              <a:rPr lang="en-US" dirty="0"/>
              <a:t>, and frame of visual encoding by conjecturing what each object in the visualization meant. Sometimes, they constructed incorrect frames, but they relied on it explore the visualization which negatively influenced further </a:t>
            </a:r>
            <a:r>
              <a:rPr lang="en-US" dirty="0" err="1"/>
              <a:t>sensemaking</a:t>
            </a:r>
            <a:r>
              <a:rPr lang="en-US" dirty="0"/>
              <a:t> activities.</a:t>
            </a:r>
          </a:p>
          <a:p>
            <a:r>
              <a:rPr lang="en-US" dirty="0"/>
              <a:t>Exploring Visualization is the cognitive activity where the user interacts with the tool to discover facts and gain insights from the visualization based on the constructed frames. This process may be classified into three distinct, but overlapping tasks: • Participants retrieved various information while exploring the visualization by interpreting labels and non-textual objects. • They recalled domain knowledge and/or personal experience, which may not gain any new insights, but helps define next steps in the exploratory process. • Participants read text and other objects in no specific order; this wandering is based on the frame that they built previously and what they thought they were looking for. </a:t>
            </a:r>
          </a:p>
          <a:p>
            <a:r>
              <a:rPr lang="en-US" dirty="0"/>
              <a:t>Questioning the frame is the process in which the user begins to doubt the constructed frame or tries to verify the frame. This happens when they encounter uncertain or abnormal visual objects that may not be compatible with the frame while exploration.</a:t>
            </a:r>
          </a:p>
          <a:p>
            <a:r>
              <a:rPr lang="en-US" dirty="0"/>
              <a:t>Floundering on Visualization happens when the user was unable to construct a reasonable frame and does not know what to do with the information visualization, which may lead to them being frustrated or confused. Contrary to wandering around the visualization, the user is not constructive about enhancing their frame; instead they feel like they have reached a dead end.</a:t>
            </a:r>
          </a:p>
          <a:p>
            <a:r>
              <a:rPr lang="en-US" dirty="0"/>
              <a:t>Miscellaneous: In addition to these clearly identifiable stages, participants exhibited minor quibbles that include positive or negative comments, recommendations on how to improve the visualization or suggestions for new representations. </a:t>
            </a:r>
          </a:p>
        </p:txBody>
      </p:sp>
      <p:sp>
        <p:nvSpPr>
          <p:cNvPr id="4" name="Slide Number Placeholder 3"/>
          <p:cNvSpPr>
            <a:spLocks noGrp="1"/>
          </p:cNvSpPr>
          <p:nvPr>
            <p:ph type="sldNum" sz="quarter" idx="10"/>
          </p:nvPr>
        </p:nvSpPr>
        <p:spPr/>
        <p:txBody>
          <a:bodyPr/>
          <a:lstStyle/>
          <a:p>
            <a:fld id="{250503B6-F4CD-DE49-AB30-479371E8558D}" type="slidenum">
              <a:rPr lang="en-US" smtClean="0"/>
              <a:t>26</a:t>
            </a:fld>
            <a:endParaRPr lang="en-US"/>
          </a:p>
        </p:txBody>
      </p:sp>
    </p:spTree>
    <p:extLst>
      <p:ext uri="{BB962C8B-B14F-4D97-AF65-F5344CB8AC3E}">
        <p14:creationId xmlns:p14="http://schemas.microsoft.com/office/powerpoint/2010/main" val="3526731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Computer-based interactive visualizations facilitate the cognition of abstract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Today’s ontology matching algorithms are sophisticated, but they cannot take users’ momentary needs that may deviate from global preferences.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Linked data driven, multiple linked view interfaces allow users to gain insights across different repositories.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29</a:t>
            </a:fld>
            <a:endParaRPr lang="en-US"/>
          </a:p>
        </p:txBody>
      </p:sp>
    </p:spTree>
    <p:extLst>
      <p:ext uri="{BB962C8B-B14F-4D97-AF65-F5344CB8AC3E}">
        <p14:creationId xmlns:p14="http://schemas.microsoft.com/office/powerpoint/2010/main" val="2207683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highly hypothetical, but has practical applications in Data Science.</a:t>
            </a: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3</a:t>
            </a:fld>
            <a:endParaRPr lang="en-US"/>
          </a:p>
        </p:txBody>
      </p:sp>
    </p:spTree>
    <p:extLst>
      <p:ext uri="{BB962C8B-B14F-4D97-AF65-F5344CB8AC3E}">
        <p14:creationId xmlns:p14="http://schemas.microsoft.com/office/powerpoint/2010/main" val="2269096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Ontology matching is associated with analogy formation, where concepts are variables in logic expressions.</a:t>
            </a: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5</a:t>
            </a:fld>
            <a:endParaRPr lang="en-US"/>
          </a:p>
        </p:txBody>
      </p:sp>
    </p:spTree>
    <p:extLst>
      <p:ext uri="{BB962C8B-B14F-4D97-AF65-F5344CB8AC3E}">
        <p14:creationId xmlns:p14="http://schemas.microsoft.com/office/powerpoint/2010/main" val="1923026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source and target ontologies are in different languages, a lexical comparison is not possible.</a:t>
            </a: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7</a:t>
            </a:fld>
            <a:endParaRPr lang="en-US"/>
          </a:p>
        </p:txBody>
      </p:sp>
    </p:spTree>
    <p:extLst>
      <p:ext uri="{BB962C8B-B14F-4D97-AF65-F5344CB8AC3E}">
        <p14:creationId xmlns:p14="http://schemas.microsoft.com/office/powerpoint/2010/main" val="1108039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intuitive to form analogous connections between objects by linking them visually and deriving rules.</a:t>
            </a:r>
          </a:p>
          <a:p>
            <a:r>
              <a:rPr lang="en-US" dirty="0"/>
              <a:t>They may want to group the concepts and/or reorder them based on various properties that are intrinsic to the data or derived from the results of the matchers.</a:t>
            </a:r>
          </a:p>
          <a:p>
            <a:r>
              <a:rPr lang="en-US" dirty="0"/>
              <a:t>Clustering and sorting concepts allows the user to recognize patterns and intuitively understand relationships between the concepts as well as the behaviors of the matchers in terms of how they prioritize the importance a (different) subset of features.</a:t>
            </a: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8</a:t>
            </a:fld>
            <a:endParaRPr lang="en-US"/>
          </a:p>
        </p:txBody>
      </p:sp>
    </p:spTree>
    <p:extLst>
      <p:ext uri="{BB962C8B-B14F-4D97-AF65-F5344CB8AC3E}">
        <p14:creationId xmlns:p14="http://schemas.microsoft.com/office/powerpoint/2010/main" val="3342196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 of computer-aided, interactive visual representations of data amplifies cognition and enables the user to make intuitive decisions instead of having to mentally derive the correctness of each potential match offered by the alignment.</a:t>
            </a:r>
          </a:p>
        </p:txBody>
      </p:sp>
      <p:sp>
        <p:nvSpPr>
          <p:cNvPr id="4" name="Slide Number Placeholder 3"/>
          <p:cNvSpPr>
            <a:spLocks noGrp="1"/>
          </p:cNvSpPr>
          <p:nvPr>
            <p:ph type="sldNum" sz="quarter" idx="10"/>
          </p:nvPr>
        </p:nvSpPr>
        <p:spPr/>
        <p:txBody>
          <a:bodyPr/>
          <a:lstStyle/>
          <a:p>
            <a:fld id="{250503B6-F4CD-DE49-AB30-479371E8558D}" type="slidenum">
              <a:rPr lang="en-US" smtClean="0"/>
              <a:t>9</a:t>
            </a:fld>
            <a:endParaRPr lang="en-US"/>
          </a:p>
        </p:txBody>
      </p:sp>
    </p:spTree>
    <p:extLst>
      <p:ext uri="{BB962C8B-B14F-4D97-AF65-F5344CB8AC3E}">
        <p14:creationId xmlns:p14="http://schemas.microsoft.com/office/powerpoint/2010/main" val="4112537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Visual Analytics allows for the definition of different semantics than can be associated with the alignment, including atomic (one-to-one), </a:t>
            </a:r>
            <a:r>
              <a:rPr lang="en-US" dirty="0" err="1"/>
              <a:t>subsumption</a:t>
            </a:r>
            <a:r>
              <a:rPr lang="en-US" dirty="0"/>
              <a:t>, part-of, equivalence, </a:t>
            </a:r>
            <a:r>
              <a:rPr lang="en-US" dirty="0" err="1"/>
              <a:t>disjointness</a:t>
            </a:r>
            <a:r>
              <a:rPr lang="en-US" dirty="0"/>
              <a:t> or other user defined relationships.</a:t>
            </a:r>
          </a:p>
          <a:p>
            <a:r>
              <a:rPr lang="en-US" dirty="0"/>
              <a:t>There is copious literature regarding what kinds of tasks and activities conducted on visualization.</a:t>
            </a:r>
          </a:p>
          <a:p>
            <a:r>
              <a:rPr lang="en-US" dirty="0"/>
              <a:t>But there are only few of studies conducted on the topic of how a novice user makes sense of a visualization.</a:t>
            </a:r>
          </a:p>
        </p:txBody>
      </p:sp>
      <p:sp>
        <p:nvSpPr>
          <p:cNvPr id="4" name="Slide Number Placeholder 3"/>
          <p:cNvSpPr>
            <a:spLocks noGrp="1"/>
          </p:cNvSpPr>
          <p:nvPr>
            <p:ph type="sldNum" sz="quarter" idx="10"/>
          </p:nvPr>
        </p:nvSpPr>
        <p:spPr/>
        <p:txBody>
          <a:bodyPr/>
          <a:lstStyle/>
          <a:p>
            <a:fld id="{250503B6-F4CD-DE49-AB30-479371E8558D}" type="slidenum">
              <a:rPr lang="en-US" smtClean="0"/>
              <a:t>10</a:t>
            </a:fld>
            <a:endParaRPr lang="en-US"/>
          </a:p>
        </p:txBody>
      </p:sp>
    </p:spTree>
    <p:extLst>
      <p:ext uri="{BB962C8B-B14F-4D97-AF65-F5344CB8AC3E}">
        <p14:creationId xmlns:p14="http://schemas.microsoft.com/office/powerpoint/2010/main" val="1823129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Several benefits may be drawn by evaluating various artifacts such as query, results, or mapping.</a:t>
            </a:r>
          </a:p>
          <a:p>
            <a:r>
              <a:rPr lang="en-US" dirty="0"/>
              <a:t>The application may require user inputs that define momentary preferences, but the users may not be able to express them upfront without looking at an initial set of intermediate results.</a:t>
            </a:r>
          </a:p>
          <a:p>
            <a:r>
              <a:rPr lang="en-US" dirty="0"/>
              <a:t>An interactive visualization tool will enable this explorative analysis and may not require any inputs from the user to get started on the matching exercise.</a:t>
            </a:r>
          </a:p>
        </p:txBody>
      </p:sp>
      <p:sp>
        <p:nvSpPr>
          <p:cNvPr id="4" name="Slide Number Placeholder 3"/>
          <p:cNvSpPr>
            <a:spLocks noGrp="1"/>
          </p:cNvSpPr>
          <p:nvPr>
            <p:ph type="sldNum" sz="quarter" idx="10"/>
          </p:nvPr>
        </p:nvSpPr>
        <p:spPr/>
        <p:txBody>
          <a:bodyPr/>
          <a:lstStyle/>
          <a:p>
            <a:fld id="{250503B6-F4CD-DE49-AB30-479371E8558D}" type="slidenum">
              <a:rPr lang="en-US" smtClean="0"/>
              <a:t>11</a:t>
            </a:fld>
            <a:endParaRPr lang="en-US"/>
          </a:p>
        </p:txBody>
      </p:sp>
    </p:spTree>
    <p:extLst>
      <p:ext uri="{BB962C8B-B14F-4D97-AF65-F5344CB8AC3E}">
        <p14:creationId xmlns:p14="http://schemas.microsoft.com/office/powerpoint/2010/main" val="1772829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bg>
      <p:bgPr>
        <a:gradFill>
          <a:gsLst>
            <a:gs pos="0">
              <a:schemeClr val="accent1">
                <a:lumMod val="29000"/>
              </a:schemeClr>
            </a:gs>
            <a:gs pos="23000">
              <a:schemeClr val="accent1">
                <a:lumMod val="39000"/>
              </a:schemeClr>
            </a:gs>
            <a:gs pos="69000">
              <a:schemeClr val="accent1">
                <a:lumMod val="60000"/>
              </a:schemeClr>
            </a:gs>
            <a:gs pos="97000">
              <a:schemeClr val="accent1">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1242965" y="6189452"/>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a:t>
            </a:fld>
            <a:endParaRPr lang="en-US" dirty="0"/>
          </a:p>
        </p:txBody>
      </p:sp>
      <p:sp>
        <p:nvSpPr>
          <p:cNvPr id="5" name="Freeform 25"/>
          <p:cNvSpPr/>
          <p:nvPr userDrawn="1"/>
        </p:nvSpPr>
        <p:spPr>
          <a:xfrm rot="18900000">
            <a:off x="9512815" y="269905"/>
            <a:ext cx="4764506" cy="5604356"/>
          </a:xfrm>
          <a:custGeom>
            <a:avLst/>
            <a:gdLst>
              <a:gd name="connsiteX0" fmla="*/ 3924657 w 4764506"/>
              <a:gd name="connsiteY0" fmla="*/ 0 h 5604356"/>
              <a:gd name="connsiteX1" fmla="*/ 4764506 w 4764506"/>
              <a:gd name="connsiteY1" fmla="*/ 839849 h 5604356"/>
              <a:gd name="connsiteX2" fmla="*/ 0 w 4764506"/>
              <a:gd name="connsiteY2" fmla="*/ 5604356 h 5604356"/>
              <a:gd name="connsiteX3" fmla="*/ 0 w 4764506"/>
              <a:gd name="connsiteY3" fmla="*/ 0 h 5604356"/>
            </a:gdLst>
            <a:ahLst/>
            <a:cxnLst>
              <a:cxn ang="0">
                <a:pos x="connsiteX0" y="connsiteY0"/>
              </a:cxn>
              <a:cxn ang="0">
                <a:pos x="connsiteX1" y="connsiteY1"/>
              </a:cxn>
              <a:cxn ang="0">
                <a:pos x="connsiteX2" y="connsiteY2"/>
              </a:cxn>
              <a:cxn ang="0">
                <a:pos x="connsiteX3" y="connsiteY3"/>
              </a:cxn>
            </a:cxnLst>
            <a:rect l="l" t="t" r="r" b="b"/>
            <a:pathLst>
              <a:path w="4764506" h="5604356">
                <a:moveTo>
                  <a:pt x="3924657" y="0"/>
                </a:moveTo>
                <a:lnTo>
                  <a:pt x="4764506" y="839849"/>
                </a:lnTo>
                <a:lnTo>
                  <a:pt x="0" y="5604356"/>
                </a:lnTo>
                <a:lnTo>
                  <a:pt x="0" y="0"/>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23"/>
          <p:cNvSpPr/>
          <p:nvPr userDrawn="1"/>
        </p:nvSpPr>
        <p:spPr>
          <a:xfrm rot="18900000">
            <a:off x="6304472" y="-2053292"/>
            <a:ext cx="4106584" cy="4106584"/>
          </a:xfrm>
          <a:custGeom>
            <a:avLst/>
            <a:gdLst>
              <a:gd name="connsiteX0" fmla="*/ 0 w 4106584"/>
              <a:gd name="connsiteY0" fmla="*/ 0 h 4106584"/>
              <a:gd name="connsiteX1" fmla="*/ 4106584 w 4106584"/>
              <a:gd name="connsiteY1" fmla="*/ 4106584 h 4106584"/>
              <a:gd name="connsiteX2" fmla="*/ 0 w 4106584"/>
              <a:gd name="connsiteY2" fmla="*/ 4106584 h 4106584"/>
            </a:gdLst>
            <a:ahLst/>
            <a:cxnLst>
              <a:cxn ang="0">
                <a:pos x="connsiteX0" y="connsiteY0"/>
              </a:cxn>
              <a:cxn ang="0">
                <a:pos x="connsiteX1" y="connsiteY1"/>
              </a:cxn>
              <a:cxn ang="0">
                <a:pos x="connsiteX2" y="connsiteY2"/>
              </a:cxn>
            </a:cxnLst>
            <a:rect l="l" t="t" r="r" b="b"/>
            <a:pathLst>
              <a:path w="4106584" h="4106584">
                <a:moveTo>
                  <a:pt x="0" y="0"/>
                </a:moveTo>
                <a:lnTo>
                  <a:pt x="4106584" y="4106584"/>
                </a:lnTo>
                <a:lnTo>
                  <a:pt x="0" y="4106584"/>
                </a:lnTo>
                <a:close/>
              </a:path>
            </a:pathLst>
          </a:cu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37"/>
          <p:cNvSpPr/>
          <p:nvPr userDrawn="1"/>
        </p:nvSpPr>
        <p:spPr>
          <a:xfrm rot="18900000">
            <a:off x="536614" y="5581005"/>
            <a:ext cx="2553990" cy="2553991"/>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36"/>
          <p:cNvSpPr/>
          <p:nvPr userDrawn="1"/>
        </p:nvSpPr>
        <p:spPr>
          <a:xfrm rot="18900000">
            <a:off x="-1135325" y="3708715"/>
            <a:ext cx="2559410" cy="2967775"/>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7"/>
          <p:cNvSpPr/>
          <p:nvPr userDrawn="1"/>
        </p:nvSpPr>
        <p:spPr>
          <a:xfrm rot="18900000">
            <a:off x="7782545" y="4989712"/>
            <a:ext cx="3778408" cy="3635585"/>
          </a:xfrm>
          <a:custGeom>
            <a:avLst/>
            <a:gdLst>
              <a:gd name="connsiteX0" fmla="*/ 3778408 w 3778408"/>
              <a:gd name="connsiteY0" fmla="*/ 0 h 3635585"/>
              <a:gd name="connsiteX1" fmla="*/ 3778408 w 3778408"/>
              <a:gd name="connsiteY1" fmla="*/ 3492762 h 3635585"/>
              <a:gd name="connsiteX2" fmla="*/ 3635585 w 3778408"/>
              <a:gd name="connsiteY2" fmla="*/ 3635585 h 3635585"/>
              <a:gd name="connsiteX3" fmla="*/ 0 w 3778408"/>
              <a:gd name="connsiteY3" fmla="*/ 0 h 3635585"/>
            </a:gdLst>
            <a:ahLst/>
            <a:cxnLst>
              <a:cxn ang="0">
                <a:pos x="connsiteX0" y="connsiteY0"/>
              </a:cxn>
              <a:cxn ang="0">
                <a:pos x="connsiteX1" y="connsiteY1"/>
              </a:cxn>
              <a:cxn ang="0">
                <a:pos x="connsiteX2" y="connsiteY2"/>
              </a:cxn>
              <a:cxn ang="0">
                <a:pos x="connsiteX3" y="connsiteY3"/>
              </a:cxn>
            </a:cxnLst>
            <a:rect l="l" t="t" r="r" b="b"/>
            <a:pathLst>
              <a:path w="3778408" h="3635585">
                <a:moveTo>
                  <a:pt x="3778408" y="0"/>
                </a:moveTo>
                <a:lnTo>
                  <a:pt x="3778408" y="3492762"/>
                </a:lnTo>
                <a:lnTo>
                  <a:pt x="3635585" y="3635585"/>
                </a:lnTo>
                <a:lnTo>
                  <a:pt x="0" y="0"/>
                </a:lnTo>
                <a:close/>
              </a:path>
            </a:pathLst>
          </a:custGeom>
          <a:solidFill>
            <a:schemeClr val="accent4"/>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1"/>
          <p:cNvSpPr/>
          <p:nvPr userDrawn="1"/>
        </p:nvSpPr>
        <p:spPr>
          <a:xfrm rot="18900000">
            <a:off x="808246" y="-1956237"/>
            <a:ext cx="6376737" cy="9851811"/>
          </a:xfrm>
          <a:custGeom>
            <a:avLst/>
            <a:gdLst>
              <a:gd name="connsiteX0" fmla="*/ 2462209 w 6376737"/>
              <a:gd name="connsiteY0" fmla="*/ 0 h 9851811"/>
              <a:gd name="connsiteX1" fmla="*/ 6376737 w 6376737"/>
              <a:gd name="connsiteY1" fmla="*/ 3914528 h 9851811"/>
              <a:gd name="connsiteX2" fmla="*/ 6376737 w 6376737"/>
              <a:gd name="connsiteY2" fmla="*/ 9851811 h 9851811"/>
              <a:gd name="connsiteX3" fmla="*/ 2615344 w 6376737"/>
              <a:gd name="connsiteY3" fmla="*/ 9851811 h 9851811"/>
              <a:gd name="connsiteX4" fmla="*/ 1 w 6376737"/>
              <a:gd name="connsiteY4" fmla="*/ 7236468 h 9851811"/>
              <a:gd name="connsiteX5" fmla="*/ 0 w 6376737"/>
              <a:gd name="connsiteY5" fmla="*/ 2462209 h 985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6737" h="9851811">
                <a:moveTo>
                  <a:pt x="2462209" y="0"/>
                </a:moveTo>
                <a:lnTo>
                  <a:pt x="6376737" y="3914528"/>
                </a:lnTo>
                <a:lnTo>
                  <a:pt x="6376737" y="9851811"/>
                </a:lnTo>
                <a:lnTo>
                  <a:pt x="2615344" y="9851811"/>
                </a:lnTo>
                <a:lnTo>
                  <a:pt x="1" y="7236468"/>
                </a:lnTo>
                <a:lnTo>
                  <a:pt x="0" y="2462209"/>
                </a:lnTo>
                <a:close/>
              </a:path>
            </a:pathLst>
          </a:custGeom>
          <a:solidFill>
            <a:schemeClr val="bg1"/>
          </a:solidFill>
          <a:ln>
            <a:noFill/>
          </a:ln>
          <a:effectLst>
            <a:outerShdw blurRad="292100" dir="5400000" algn="t" rotWithShape="0">
              <a:prstClr val="black">
                <a:alpha val="45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380" y="72273"/>
            <a:ext cx="1557531" cy="2109220"/>
          </a:xfrm>
          <a:prstGeom prst="rect">
            <a:avLst/>
          </a:prstGeom>
        </p:spPr>
      </p:pic>
      <p:sp>
        <p:nvSpPr>
          <p:cNvPr id="15" name="Title 1"/>
          <p:cNvSpPr>
            <a:spLocks noGrp="1"/>
          </p:cNvSpPr>
          <p:nvPr>
            <p:ph type="ctrTitle"/>
          </p:nvPr>
        </p:nvSpPr>
        <p:spPr>
          <a:xfrm>
            <a:off x="1154513" y="2590621"/>
            <a:ext cx="8648491" cy="2387600"/>
          </a:xfrm>
          <a:prstGeom prst="rect">
            <a:avLst/>
          </a:prstGeom>
        </p:spPr>
        <p:txBody>
          <a:bodyPr anchor="b"/>
          <a:lstStyle>
            <a:lvl1pPr algn="ctr">
              <a:defRPr sz="6000"/>
            </a:lvl1pPr>
          </a:lstStyle>
          <a:p>
            <a:r>
              <a:rPr lang="en-US"/>
              <a:t>Click to edit Master title style</a:t>
            </a:r>
          </a:p>
        </p:txBody>
      </p:sp>
      <p:sp>
        <p:nvSpPr>
          <p:cNvPr id="16" name="Subtitle 2"/>
          <p:cNvSpPr>
            <a:spLocks noGrp="1"/>
          </p:cNvSpPr>
          <p:nvPr>
            <p:ph type="subTitle" idx="1"/>
          </p:nvPr>
        </p:nvSpPr>
        <p:spPr>
          <a:xfrm>
            <a:off x="1154513" y="5052056"/>
            <a:ext cx="8648491"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9574872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 Header + Text">
    <p:bg>
      <p:bgPr>
        <a:gradFill>
          <a:gsLst>
            <a:gs pos="0">
              <a:schemeClr val="accent1">
                <a:lumMod val="29000"/>
              </a:schemeClr>
            </a:gs>
            <a:gs pos="23000">
              <a:schemeClr val="accent1">
                <a:lumMod val="39000"/>
              </a:schemeClr>
            </a:gs>
            <a:gs pos="69000">
              <a:schemeClr val="accent1">
                <a:lumMod val="60000"/>
              </a:schemeClr>
            </a:gs>
            <a:gs pos="97000">
              <a:schemeClr val="accent1">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p:cNvSpPr/>
          <p:nvPr userDrawn="1"/>
        </p:nvSpPr>
        <p:spPr>
          <a:xfrm>
            <a:off x="0" y="56542"/>
            <a:ext cx="4957011" cy="644215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53189" y="1513255"/>
            <a:ext cx="3570171" cy="3831490"/>
          </a:xfrm>
          <a:prstGeom prst="rect">
            <a:avLst/>
          </a:prstGeom>
        </p:spPr>
        <p:txBody>
          <a:bodyPr anchor="ctr"/>
          <a:lstStyle>
            <a:lvl1pPr>
              <a:defRPr>
                <a:solidFill>
                  <a:schemeClr val="bg2"/>
                </a:solidFill>
              </a:defRPr>
            </a:lvl1pPr>
          </a:lstStyle>
          <a:p>
            <a:r>
              <a:rPr lang="en-US"/>
              <a:t>Click to edit Master title style</a:t>
            </a:r>
          </a:p>
        </p:txBody>
      </p:sp>
      <p:sp>
        <p:nvSpPr>
          <p:cNvPr id="6" name="Text Placeholder 5"/>
          <p:cNvSpPr>
            <a:spLocks noGrp="1"/>
          </p:cNvSpPr>
          <p:nvPr>
            <p:ph type="body" sz="quarter" idx="10"/>
          </p:nvPr>
        </p:nvSpPr>
        <p:spPr>
          <a:xfrm>
            <a:off x="5322887" y="683394"/>
            <a:ext cx="6314056" cy="5630779"/>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23801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bg>
      <p:bgPr>
        <a:gradFill>
          <a:gsLst>
            <a:gs pos="0">
              <a:schemeClr val="accent1">
                <a:lumMod val="29000"/>
              </a:schemeClr>
            </a:gs>
            <a:gs pos="23000">
              <a:schemeClr val="accent1">
                <a:lumMod val="39000"/>
              </a:schemeClr>
            </a:gs>
            <a:gs pos="69000">
              <a:schemeClr val="accent1">
                <a:lumMod val="60000"/>
              </a:schemeClr>
            </a:gs>
            <a:gs pos="97000">
              <a:schemeClr val="accent1">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9" name="Rectangle 18"/>
          <p:cNvSpPr/>
          <p:nvPr userDrawn="1"/>
        </p:nvSpPr>
        <p:spPr>
          <a:xfrm>
            <a:off x="0" y="67378"/>
            <a:ext cx="12192000" cy="162331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7"/>
          <p:cNvSpPr>
            <a:spLocks noGrp="1"/>
          </p:cNvSpPr>
          <p:nvPr>
            <p:ph type="title"/>
          </p:nvPr>
        </p:nvSpPr>
        <p:spPr>
          <a:xfrm>
            <a:off x="838200" y="365125"/>
            <a:ext cx="10515600" cy="1325563"/>
          </a:xfrm>
          <a:prstGeom prst="rect">
            <a:avLst/>
          </a:prstGeom>
        </p:spPr>
        <p:txBody>
          <a:bodyPr/>
          <a:lstStyle>
            <a:lvl1pPr>
              <a:defRPr>
                <a:solidFill>
                  <a:schemeClr val="bg2"/>
                </a:solidFill>
              </a:defRPr>
            </a:lvl1pPr>
          </a:lstStyle>
          <a:p>
            <a:r>
              <a:rPr lang="en-US"/>
              <a:t>Click to edit Master title style</a:t>
            </a:r>
          </a:p>
        </p:txBody>
      </p:sp>
      <p:sp>
        <p:nvSpPr>
          <p:cNvPr id="4" name="Content Placeholder 3"/>
          <p:cNvSpPr>
            <a:spLocks noGrp="1"/>
          </p:cNvSpPr>
          <p:nvPr>
            <p:ph sz="quarter" idx="10"/>
          </p:nvPr>
        </p:nvSpPr>
        <p:spPr>
          <a:xfrm>
            <a:off x="526841" y="1871034"/>
            <a:ext cx="11078772" cy="4431924"/>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97526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bg>
      <p:bgPr>
        <a:gradFill>
          <a:gsLst>
            <a:gs pos="0">
              <a:schemeClr val="accent1">
                <a:lumMod val="29000"/>
              </a:schemeClr>
            </a:gs>
            <a:gs pos="23000">
              <a:schemeClr val="accent1">
                <a:lumMod val="39000"/>
              </a:schemeClr>
            </a:gs>
            <a:gs pos="69000">
              <a:schemeClr val="accent1">
                <a:lumMod val="60000"/>
              </a:schemeClr>
            </a:gs>
            <a:gs pos="97000">
              <a:schemeClr val="accent1">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Title 17"/>
          <p:cNvSpPr>
            <a:spLocks noGrp="1"/>
          </p:cNvSpPr>
          <p:nvPr>
            <p:ph type="title"/>
          </p:nvPr>
        </p:nvSpPr>
        <p:spPr>
          <a:xfrm>
            <a:off x="838200" y="365125"/>
            <a:ext cx="10515600" cy="1325563"/>
          </a:xfrm>
          <a:prstGeom prst="rect">
            <a:avLst/>
          </a:prstGeom>
        </p:spPr>
        <p:txBody>
          <a:bodyPr/>
          <a:lstStyle>
            <a:lvl1pP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3244710283"/>
      </p:ext>
    </p:extLst>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1">
                <a:lumMod val="29000"/>
              </a:schemeClr>
            </a:gs>
            <a:gs pos="23000">
              <a:schemeClr val="accent1">
                <a:lumMod val="39000"/>
              </a:schemeClr>
            </a:gs>
            <a:gs pos="69000">
              <a:schemeClr val="accent1">
                <a:lumMod val="60000"/>
              </a:schemeClr>
            </a:gs>
            <a:gs pos="97000">
              <a:schemeClr val="accent1">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p:cNvSpPr/>
          <p:nvPr userDrawn="1"/>
        </p:nvSpPr>
        <p:spPr>
          <a:xfrm>
            <a:off x="0" y="2"/>
            <a:ext cx="12192000" cy="541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0" y="6483304"/>
            <a:ext cx="12192000" cy="3746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526840" y="6539847"/>
            <a:ext cx="5080673" cy="276999"/>
          </a:xfrm>
          <a:prstGeom prst="rect">
            <a:avLst/>
          </a:prstGeom>
          <a:noFill/>
        </p:spPr>
        <p:txBody>
          <a:bodyPr wrap="square" rtlCol="0">
            <a:spAutoFit/>
          </a:bodyPr>
          <a:lstStyle/>
          <a:p>
            <a:r>
              <a:rPr lang="en-US" sz="1200" b="0" i="0" dirty="0">
                <a:solidFill>
                  <a:schemeClr val="accent3">
                    <a:lumMod val="40000"/>
                    <a:lumOff val="60000"/>
                  </a:schemeClr>
                </a:solidFill>
                <a:latin typeface="Roboto Light" charset="0"/>
                <a:ea typeface="Roboto Light" charset="0"/>
                <a:cs typeface="Roboto Light" charset="0"/>
              </a:rPr>
              <a:t>Ontology Matching Visualization</a:t>
            </a:r>
          </a:p>
        </p:txBody>
      </p:sp>
      <p:sp>
        <p:nvSpPr>
          <p:cNvPr id="20" name="TextBox 19"/>
          <p:cNvSpPr txBox="1"/>
          <p:nvPr userDrawn="1"/>
        </p:nvSpPr>
        <p:spPr>
          <a:xfrm>
            <a:off x="6524940" y="6539847"/>
            <a:ext cx="5080673" cy="276999"/>
          </a:xfrm>
          <a:prstGeom prst="rect">
            <a:avLst/>
          </a:prstGeom>
          <a:noFill/>
        </p:spPr>
        <p:txBody>
          <a:bodyPr wrap="square" rtlCol="0">
            <a:spAutoFit/>
          </a:bodyPr>
          <a:lstStyle/>
          <a:p>
            <a:pPr algn="r"/>
            <a:r>
              <a:rPr lang="en-US" sz="1200" b="0" i="0" dirty="0">
                <a:solidFill>
                  <a:schemeClr val="accent3">
                    <a:lumMod val="40000"/>
                    <a:lumOff val="60000"/>
                  </a:schemeClr>
                </a:solidFill>
                <a:latin typeface="Roboto Light" charset="0"/>
                <a:ea typeface="Roboto Light" charset="0"/>
                <a:cs typeface="Roboto Light" charset="0"/>
              </a:rPr>
              <a:t>Written Critique and Presentation – Vivek R. Shivaprabhu</a:t>
            </a:r>
          </a:p>
        </p:txBody>
      </p:sp>
    </p:spTree>
    <p:extLst>
      <p:ext uri="{BB962C8B-B14F-4D97-AF65-F5344CB8AC3E}">
        <p14:creationId xmlns:p14="http://schemas.microsoft.com/office/powerpoint/2010/main" val="2086963638"/>
      </p:ext>
    </p:extLst>
  </p:cSld>
  <p:clrMap bg1="lt1" tx1="dk1" bg2="lt2" tx2="dk2" accent1="accent1" accent2="accent2" accent3="accent3" accent4="accent4" accent5="accent5" accent6="accent6" hlink="hlink" folHlink="folHlink"/>
  <p:sldLayoutIdLst>
    <p:sldLayoutId id="2147483678" r:id="rId1"/>
    <p:sldLayoutId id="2147483729" r:id="rId2"/>
    <p:sldLayoutId id="2147483726" r:id="rId3"/>
    <p:sldLayoutId id="2147483731"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2506" y="1687697"/>
            <a:ext cx="5175927" cy="338554"/>
          </a:xfrm>
          <a:prstGeom prst="rect">
            <a:avLst/>
          </a:prstGeom>
          <a:noFill/>
        </p:spPr>
        <p:txBody>
          <a:bodyPr wrap="square" rtlCol="0">
            <a:spAutoFit/>
          </a:bodyPr>
          <a:lstStyle/>
          <a:p>
            <a:r>
              <a:rPr lang="en-US" sz="1600" dirty="0">
                <a:solidFill>
                  <a:schemeClr val="accent2"/>
                </a:solidFill>
                <a:latin typeface="Roboto Light" charset="0"/>
                <a:ea typeface="Roboto Light" charset="0"/>
                <a:cs typeface="Roboto Light" charset="0"/>
              </a:rPr>
              <a:t>Written Critique and Proposal</a:t>
            </a:r>
          </a:p>
        </p:txBody>
      </p:sp>
      <p:sp>
        <p:nvSpPr>
          <p:cNvPr id="8" name="Title 7"/>
          <p:cNvSpPr>
            <a:spLocks noGrp="1"/>
          </p:cNvSpPr>
          <p:nvPr>
            <p:ph type="ctrTitle"/>
          </p:nvPr>
        </p:nvSpPr>
        <p:spPr>
          <a:xfrm>
            <a:off x="35512" y="3551068"/>
            <a:ext cx="10280342" cy="1001026"/>
          </a:xfrm>
        </p:spPr>
        <p:txBody>
          <a:bodyPr/>
          <a:lstStyle/>
          <a:p>
            <a:r>
              <a:rPr lang="en-US" sz="5400" dirty="0"/>
              <a:t>Ontology Matching Visualization</a:t>
            </a:r>
          </a:p>
        </p:txBody>
      </p:sp>
      <p:sp>
        <p:nvSpPr>
          <p:cNvPr id="10" name="Subtitle 9"/>
          <p:cNvSpPr>
            <a:spLocks noGrp="1"/>
          </p:cNvSpPr>
          <p:nvPr>
            <p:ph type="subTitle" idx="1"/>
          </p:nvPr>
        </p:nvSpPr>
        <p:spPr>
          <a:xfrm>
            <a:off x="815925" y="4716252"/>
            <a:ext cx="8648491" cy="1655762"/>
          </a:xfrm>
        </p:spPr>
        <p:txBody>
          <a:bodyPr/>
          <a:lstStyle/>
          <a:p>
            <a:r>
              <a:rPr lang="en-US" dirty="0"/>
              <a:t>Presented by: Vivek R. Shivaprabhu</a:t>
            </a:r>
          </a:p>
        </p:txBody>
      </p:sp>
      <p:sp>
        <p:nvSpPr>
          <p:cNvPr id="3" name="Rectangle 2"/>
          <p:cNvSpPr/>
          <p:nvPr/>
        </p:nvSpPr>
        <p:spPr>
          <a:xfrm>
            <a:off x="8999166" y="6351506"/>
            <a:ext cx="1491114" cy="369332"/>
          </a:xfrm>
          <a:prstGeom prst="rect">
            <a:avLst/>
          </a:prstGeom>
        </p:spPr>
        <p:txBody>
          <a:bodyPr wrap="none">
            <a:spAutoFit/>
          </a:bodyPr>
          <a:lstStyle/>
          <a:p>
            <a:r>
              <a:rPr lang="en-US" dirty="0">
                <a:solidFill>
                  <a:schemeClr val="bg1"/>
                </a:solidFill>
              </a:rPr>
              <a:t>April 26, 2017</a:t>
            </a:r>
          </a:p>
        </p:txBody>
      </p:sp>
      <p:sp>
        <p:nvSpPr>
          <p:cNvPr id="4" name="Rectangle 3"/>
          <p:cNvSpPr/>
          <p:nvPr/>
        </p:nvSpPr>
        <p:spPr>
          <a:xfrm>
            <a:off x="7466120" y="333480"/>
            <a:ext cx="4393550" cy="1692771"/>
          </a:xfrm>
          <a:prstGeom prst="rect">
            <a:avLst/>
          </a:prstGeom>
        </p:spPr>
        <p:txBody>
          <a:bodyPr wrap="square">
            <a:spAutoFit/>
          </a:bodyPr>
          <a:lstStyle/>
          <a:p>
            <a:pPr algn="ctr"/>
            <a:r>
              <a:rPr lang="en-US" sz="2000" dirty="0">
                <a:solidFill>
                  <a:schemeClr val="accent6"/>
                </a:solidFill>
              </a:rPr>
              <a:t>WCP Committee</a:t>
            </a:r>
          </a:p>
          <a:p>
            <a:r>
              <a:rPr lang="en-US" sz="2000" dirty="0">
                <a:solidFill>
                  <a:schemeClr val="bg2"/>
                </a:solidFill>
              </a:rPr>
              <a:t>    Chair:	</a:t>
            </a:r>
            <a:r>
              <a:rPr lang="en-US" sz="2800" dirty="0">
                <a:solidFill>
                  <a:schemeClr val="bg2"/>
                </a:solidFill>
              </a:rPr>
              <a:t>Dr. Andrew Johnson</a:t>
            </a:r>
          </a:p>
          <a:p>
            <a:r>
              <a:rPr lang="en-US" sz="2000" dirty="0">
                <a:solidFill>
                  <a:schemeClr val="bg2"/>
                </a:solidFill>
              </a:rPr>
              <a:t>Advisor:	</a:t>
            </a:r>
            <a:r>
              <a:rPr lang="en-US" sz="2800" dirty="0">
                <a:solidFill>
                  <a:schemeClr val="bg2"/>
                </a:solidFill>
              </a:rPr>
              <a:t>Dr. Isabel Cruz</a:t>
            </a:r>
          </a:p>
          <a:p>
            <a:r>
              <a:rPr lang="en-US" sz="2800" dirty="0">
                <a:solidFill>
                  <a:schemeClr val="bg2"/>
                </a:solidFill>
              </a:rPr>
              <a:t>	Dr. Jon A. </a:t>
            </a:r>
            <a:r>
              <a:rPr lang="en-US" sz="2800" dirty="0" err="1">
                <a:solidFill>
                  <a:schemeClr val="bg2"/>
                </a:solidFill>
              </a:rPr>
              <a:t>Solworth</a:t>
            </a:r>
            <a:endParaRPr lang="en-US" sz="2800" dirty="0">
              <a:solidFill>
                <a:schemeClr val="bg2"/>
              </a:solidFill>
            </a:endParaRPr>
          </a:p>
        </p:txBody>
      </p:sp>
    </p:spTree>
    <p:extLst>
      <p:ext uri="{BB962C8B-B14F-4D97-AF65-F5344CB8AC3E}">
        <p14:creationId xmlns:p14="http://schemas.microsoft.com/office/powerpoint/2010/main" val="672139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Analytics – </a:t>
            </a:r>
            <a:r>
              <a:rPr lang="en-US" dirty="0" err="1"/>
              <a:t>Sensemaking</a:t>
            </a:r>
            <a:endParaRPr lang="en-US" dirty="0"/>
          </a:p>
        </p:txBody>
      </p:sp>
      <p:sp>
        <p:nvSpPr>
          <p:cNvPr id="3" name="Content Placeholder 2"/>
          <p:cNvSpPr>
            <a:spLocks noGrp="1"/>
          </p:cNvSpPr>
          <p:nvPr>
            <p:ph sz="quarter" idx="10"/>
          </p:nvPr>
        </p:nvSpPr>
        <p:spPr/>
        <p:txBody>
          <a:bodyPr/>
          <a:lstStyle/>
          <a:p>
            <a:r>
              <a:rPr lang="en-US" dirty="0"/>
              <a:t>Interactive visualization, data analytics and reasoning using cognitive approaches.</a:t>
            </a:r>
          </a:p>
          <a:p>
            <a:r>
              <a:rPr lang="en-US" dirty="0"/>
              <a:t>In most ontology matching implementations, visualization is an after-thought, or non-existent.</a:t>
            </a:r>
          </a:p>
          <a:p>
            <a:endParaRPr lang="en-US" dirty="0"/>
          </a:p>
          <a:p>
            <a:r>
              <a:rPr lang="en-US" dirty="0" err="1"/>
              <a:t>Sensemaking</a:t>
            </a:r>
            <a:r>
              <a:rPr lang="en-US" dirty="0"/>
              <a:t>: how people make sense of unfamiliar visualizations.</a:t>
            </a:r>
          </a:p>
          <a:p>
            <a:r>
              <a:rPr lang="en-US" dirty="0"/>
              <a:t>Understanding this helps one design new and innovative visualization techniques.</a:t>
            </a:r>
          </a:p>
          <a:p>
            <a:r>
              <a:rPr lang="en-US" dirty="0"/>
              <a:t>Little research around based on user interaction and cognition of unknown visualization by novice users.</a:t>
            </a:r>
          </a:p>
        </p:txBody>
      </p:sp>
    </p:spTree>
    <p:extLst>
      <p:ext uri="{BB962C8B-B14F-4D97-AF65-F5344CB8AC3E}">
        <p14:creationId xmlns:p14="http://schemas.microsoft.com/office/powerpoint/2010/main" val="1740635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Analytics – why visual?</a:t>
            </a:r>
          </a:p>
        </p:txBody>
      </p:sp>
      <p:sp>
        <p:nvSpPr>
          <p:cNvPr id="3" name="Content Placeholder 2"/>
          <p:cNvSpPr>
            <a:spLocks noGrp="1"/>
          </p:cNvSpPr>
          <p:nvPr>
            <p:ph sz="quarter" idx="10"/>
          </p:nvPr>
        </p:nvSpPr>
        <p:spPr/>
        <p:txBody>
          <a:bodyPr/>
          <a:lstStyle/>
          <a:p>
            <a:r>
              <a:rPr lang="en-US" dirty="0"/>
              <a:t>User feedback as a “first-class citizen” of the ontology matching exercise.</a:t>
            </a:r>
          </a:p>
          <a:p>
            <a:r>
              <a:rPr lang="en-US" dirty="0"/>
              <a:t>Intuitive visualization allows the user to provide valuable feedback.</a:t>
            </a:r>
          </a:p>
          <a:p>
            <a:r>
              <a:rPr lang="en-US" dirty="0"/>
              <a:t>By soliciting this feedback, ontology matching systems can better understand the underlying data.</a:t>
            </a:r>
          </a:p>
          <a:p>
            <a:r>
              <a:rPr lang="en-US" dirty="0"/>
              <a:t>A seamless transition between visualization and interaction paradigms lets the user make decisions iteratively instead of relying complex queries to arrive at the desired outcomes.</a:t>
            </a:r>
          </a:p>
          <a:p>
            <a:r>
              <a:rPr lang="en-US" dirty="0"/>
              <a:t>Sophisticated Ontology Matching systems do not take the users’ situational needs into account.</a:t>
            </a:r>
          </a:p>
        </p:txBody>
      </p:sp>
    </p:spTree>
    <p:extLst>
      <p:ext uri="{BB962C8B-B14F-4D97-AF65-F5344CB8AC3E}">
        <p14:creationId xmlns:p14="http://schemas.microsoft.com/office/powerpoint/2010/main" val="405079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Ontology Matching</a:t>
            </a:r>
          </a:p>
        </p:txBody>
      </p:sp>
      <p:pic>
        <p:nvPicPr>
          <p:cNvPr id="7" name="Picture 6"/>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343291" y="1175894"/>
            <a:ext cx="7505417" cy="5186468"/>
          </a:xfrm>
          <a:prstGeom prst="rect">
            <a:avLst/>
          </a:prstGeom>
        </p:spPr>
      </p:pic>
      <p:pic>
        <p:nvPicPr>
          <p:cNvPr id="9" name="Picture 8"/>
          <p:cNvPicPr>
            <a:picLocks noChangeAspect="1"/>
          </p:cNvPicPr>
          <p:nvPr/>
        </p:nvPicPr>
        <p:blipFill>
          <a:blip r:embed="rId4"/>
          <a:stretch>
            <a:fillRect/>
          </a:stretch>
        </p:blipFill>
        <p:spPr>
          <a:xfrm>
            <a:off x="5243392" y="2878416"/>
            <a:ext cx="1705213" cy="1781424"/>
          </a:xfrm>
          <a:prstGeom prst="rect">
            <a:avLst/>
          </a:prstGeom>
        </p:spPr>
      </p:pic>
      <p:pic>
        <p:nvPicPr>
          <p:cNvPr id="1028" name="Picture 4" descr="AMOn+ Ontology - Specification Version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972468">
            <a:off x="2611659" y="808641"/>
            <a:ext cx="2924165" cy="23393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MOn+ Ontology - Specification Version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8308337">
            <a:off x="6516589" y="808641"/>
            <a:ext cx="2924165" cy="23393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611014" y="1737828"/>
            <a:ext cx="2611356" cy="369332"/>
          </a:xfrm>
          <a:prstGeom prst="rect">
            <a:avLst/>
          </a:prstGeom>
          <a:noFill/>
        </p:spPr>
        <p:txBody>
          <a:bodyPr wrap="none" rtlCol="0">
            <a:spAutoFit/>
          </a:bodyPr>
          <a:lstStyle/>
          <a:p>
            <a:r>
              <a:rPr lang="en-US" dirty="0">
                <a:solidFill>
                  <a:schemeClr val="accent6"/>
                </a:solidFill>
              </a:rPr>
              <a:t>Source		Target</a:t>
            </a:r>
          </a:p>
        </p:txBody>
      </p:sp>
      <p:pic>
        <p:nvPicPr>
          <p:cNvPr id="1032" name="Picture 8" descr="User Icon | Must Have Iconset | VisualPha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9723" y="4238450"/>
            <a:ext cx="1849112" cy="1849112"/>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10"/>
          <p:cNvSpPr/>
          <p:nvPr/>
        </p:nvSpPr>
        <p:spPr>
          <a:xfrm rot="18657089">
            <a:off x="4803165" y="2415267"/>
            <a:ext cx="338239" cy="802044"/>
          </a:xfrm>
          <a:prstGeom prst="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Arrow: Down 16"/>
          <p:cNvSpPr/>
          <p:nvPr/>
        </p:nvSpPr>
        <p:spPr>
          <a:xfrm rot="2494655">
            <a:off x="6999072" y="2255847"/>
            <a:ext cx="338239" cy="802044"/>
          </a:xfrm>
          <a:prstGeom prst="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Arrow: Down 17"/>
          <p:cNvSpPr/>
          <p:nvPr/>
        </p:nvSpPr>
        <p:spPr>
          <a:xfrm rot="3406453">
            <a:off x="4321726" y="3571484"/>
            <a:ext cx="338239" cy="1333934"/>
          </a:xfrm>
          <a:prstGeom prst="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TextBox 18"/>
          <p:cNvSpPr txBox="1"/>
          <p:nvPr/>
        </p:nvSpPr>
        <p:spPr>
          <a:xfrm>
            <a:off x="3232679" y="3671744"/>
            <a:ext cx="1404936" cy="646331"/>
          </a:xfrm>
          <a:prstGeom prst="rect">
            <a:avLst/>
          </a:prstGeom>
          <a:noFill/>
        </p:spPr>
        <p:txBody>
          <a:bodyPr wrap="none" rtlCol="0">
            <a:spAutoFit/>
          </a:bodyPr>
          <a:lstStyle/>
          <a:p>
            <a:r>
              <a:rPr lang="en-US" dirty="0">
                <a:solidFill>
                  <a:schemeClr val="accent6"/>
                </a:solidFill>
              </a:rPr>
              <a:t>Intermediate</a:t>
            </a:r>
          </a:p>
          <a:p>
            <a:r>
              <a:rPr lang="en-US" dirty="0">
                <a:solidFill>
                  <a:schemeClr val="accent6"/>
                </a:solidFill>
              </a:rPr>
              <a:t>Results</a:t>
            </a:r>
          </a:p>
        </p:txBody>
      </p:sp>
      <p:sp>
        <p:nvSpPr>
          <p:cNvPr id="20" name="Arrow: Down 19"/>
          <p:cNvSpPr/>
          <p:nvPr/>
        </p:nvSpPr>
        <p:spPr>
          <a:xfrm rot="14231146">
            <a:off x="4371109" y="4158037"/>
            <a:ext cx="338239" cy="1333934"/>
          </a:xfrm>
          <a:prstGeom prst="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p:cNvSpPr txBox="1"/>
          <p:nvPr/>
        </p:nvSpPr>
        <p:spPr>
          <a:xfrm>
            <a:off x="4403394" y="4909819"/>
            <a:ext cx="1559851" cy="369332"/>
          </a:xfrm>
          <a:prstGeom prst="rect">
            <a:avLst/>
          </a:prstGeom>
          <a:noFill/>
        </p:spPr>
        <p:txBody>
          <a:bodyPr wrap="none" rtlCol="0">
            <a:spAutoFit/>
          </a:bodyPr>
          <a:lstStyle/>
          <a:p>
            <a:r>
              <a:rPr lang="en-US" dirty="0">
                <a:solidFill>
                  <a:schemeClr val="accent6"/>
                </a:solidFill>
              </a:rPr>
              <a:t>User Feedback</a:t>
            </a:r>
          </a:p>
        </p:txBody>
      </p:sp>
      <p:sp>
        <p:nvSpPr>
          <p:cNvPr id="22" name="TextBox 21"/>
          <p:cNvSpPr txBox="1"/>
          <p:nvPr/>
        </p:nvSpPr>
        <p:spPr>
          <a:xfrm>
            <a:off x="2469723" y="6022017"/>
            <a:ext cx="599844" cy="369332"/>
          </a:xfrm>
          <a:prstGeom prst="rect">
            <a:avLst/>
          </a:prstGeom>
          <a:noFill/>
        </p:spPr>
        <p:txBody>
          <a:bodyPr wrap="none" rtlCol="0">
            <a:spAutoFit/>
          </a:bodyPr>
          <a:lstStyle/>
          <a:p>
            <a:r>
              <a:rPr lang="en-US" dirty="0">
                <a:solidFill>
                  <a:schemeClr val="accent6"/>
                </a:solidFill>
              </a:rPr>
              <a:t>SME</a:t>
            </a:r>
          </a:p>
        </p:txBody>
      </p:sp>
      <p:sp>
        <p:nvSpPr>
          <p:cNvPr id="23" name="TextBox 22"/>
          <p:cNvSpPr txBox="1"/>
          <p:nvPr/>
        </p:nvSpPr>
        <p:spPr>
          <a:xfrm rot="642099">
            <a:off x="5234948" y="3651494"/>
            <a:ext cx="1067793" cy="646331"/>
          </a:xfrm>
          <a:prstGeom prst="rect">
            <a:avLst/>
          </a:prstGeom>
          <a:noFill/>
        </p:spPr>
        <p:txBody>
          <a:bodyPr wrap="none" rtlCol="0">
            <a:spAutoFit/>
          </a:bodyPr>
          <a:lstStyle/>
          <a:p>
            <a:r>
              <a:rPr lang="en-US" dirty="0">
                <a:solidFill>
                  <a:schemeClr val="accent6"/>
                </a:solidFill>
              </a:rPr>
              <a:t>Ontology</a:t>
            </a:r>
          </a:p>
          <a:p>
            <a:r>
              <a:rPr lang="en-US" dirty="0">
                <a:solidFill>
                  <a:schemeClr val="accent6"/>
                </a:solidFill>
              </a:rPr>
              <a:t>Matching</a:t>
            </a:r>
          </a:p>
        </p:txBody>
      </p:sp>
      <p:pic>
        <p:nvPicPr>
          <p:cNvPr id="13" name="Picture 12"/>
          <p:cNvPicPr>
            <a:picLocks noChangeAspect="1"/>
          </p:cNvPicPr>
          <p:nvPr/>
        </p:nvPicPr>
        <p:blipFill>
          <a:blip r:embed="rId7"/>
          <a:stretch>
            <a:fillRect/>
          </a:stretch>
        </p:blipFill>
        <p:spPr>
          <a:xfrm>
            <a:off x="7560835" y="4591221"/>
            <a:ext cx="2669024" cy="1190556"/>
          </a:xfrm>
          <a:prstGeom prst="rect">
            <a:avLst/>
          </a:prstGeom>
        </p:spPr>
      </p:pic>
      <p:sp>
        <p:nvSpPr>
          <p:cNvPr id="25" name="TextBox 24"/>
          <p:cNvSpPr txBox="1"/>
          <p:nvPr/>
        </p:nvSpPr>
        <p:spPr>
          <a:xfrm>
            <a:off x="6508389" y="5094484"/>
            <a:ext cx="1150764" cy="369332"/>
          </a:xfrm>
          <a:prstGeom prst="rect">
            <a:avLst/>
          </a:prstGeom>
          <a:noFill/>
        </p:spPr>
        <p:txBody>
          <a:bodyPr wrap="none" rtlCol="0">
            <a:spAutoFit/>
          </a:bodyPr>
          <a:lstStyle/>
          <a:p>
            <a:r>
              <a:rPr lang="en-US" dirty="0">
                <a:solidFill>
                  <a:schemeClr val="accent6"/>
                </a:solidFill>
              </a:rPr>
              <a:t>Alignment</a:t>
            </a:r>
          </a:p>
        </p:txBody>
      </p:sp>
      <p:sp>
        <p:nvSpPr>
          <p:cNvPr id="26" name="Arrow: Down 25"/>
          <p:cNvSpPr/>
          <p:nvPr/>
        </p:nvSpPr>
        <p:spPr>
          <a:xfrm rot="18657089">
            <a:off x="6979219" y="4250558"/>
            <a:ext cx="338239" cy="802044"/>
          </a:xfrm>
          <a:prstGeom prst="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a:stretch>
            <a:fillRect/>
          </a:stretch>
        </p:blipFill>
        <p:spPr>
          <a:xfrm>
            <a:off x="9240099" y="2329794"/>
            <a:ext cx="2466228" cy="2061553"/>
          </a:xfrm>
          <a:prstGeom prst="rect">
            <a:avLst/>
          </a:prstGeom>
        </p:spPr>
      </p:pic>
      <p:pic>
        <p:nvPicPr>
          <p:cNvPr id="16" name="Picture 15"/>
          <p:cNvPicPr>
            <a:picLocks noChangeAspect="1"/>
          </p:cNvPicPr>
          <p:nvPr/>
        </p:nvPicPr>
        <p:blipFill>
          <a:blip r:embed="rId9"/>
          <a:stretch>
            <a:fillRect/>
          </a:stretch>
        </p:blipFill>
        <p:spPr>
          <a:xfrm>
            <a:off x="425667" y="2526344"/>
            <a:ext cx="2229032" cy="1865003"/>
          </a:xfrm>
          <a:prstGeom prst="rect">
            <a:avLst/>
          </a:prstGeom>
        </p:spPr>
      </p:pic>
      <p:sp>
        <p:nvSpPr>
          <p:cNvPr id="24" name="Rectangle 23"/>
          <p:cNvSpPr/>
          <p:nvPr/>
        </p:nvSpPr>
        <p:spPr>
          <a:xfrm>
            <a:off x="5248111" y="319458"/>
            <a:ext cx="3076291" cy="769441"/>
          </a:xfrm>
          <a:prstGeom prst="rect">
            <a:avLst/>
          </a:prstGeom>
        </p:spPr>
        <p:txBody>
          <a:bodyPr wrap="none">
            <a:spAutoFit/>
          </a:bodyPr>
          <a:lstStyle/>
          <a:p>
            <a:r>
              <a:rPr lang="en-US" sz="4400" dirty="0">
                <a:solidFill>
                  <a:schemeClr val="bg2"/>
                </a:solidFill>
                <a:latin typeface="+mj-lt"/>
              </a:rPr>
              <a:t>Visualization</a:t>
            </a:r>
          </a:p>
        </p:txBody>
      </p:sp>
    </p:spTree>
    <p:extLst>
      <p:ext uri="{BB962C8B-B14F-4D97-AF65-F5344CB8AC3E}">
        <p14:creationId xmlns:p14="http://schemas.microsoft.com/office/powerpoint/2010/main" val="186843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1000"/>
                                        <p:tgtEl>
                                          <p:spTgt spid="1028"/>
                                        </p:tgtEl>
                                      </p:cBhvr>
                                    </p:animEffect>
                                    <p:anim calcmode="lin" valueType="num">
                                      <p:cBhvr>
                                        <p:cTn id="22" dur="1000" fill="hold"/>
                                        <p:tgtEl>
                                          <p:spTgt spid="1028"/>
                                        </p:tgtEl>
                                        <p:attrNameLst>
                                          <p:attrName>ppt_x</p:attrName>
                                        </p:attrNameLst>
                                      </p:cBhvr>
                                      <p:tavLst>
                                        <p:tav tm="0">
                                          <p:val>
                                            <p:strVal val="#ppt_x"/>
                                          </p:val>
                                        </p:tav>
                                        <p:tav tm="100000">
                                          <p:val>
                                            <p:strVal val="#ppt_x"/>
                                          </p:val>
                                        </p:tav>
                                      </p:tavLst>
                                    </p:anim>
                                    <p:anim calcmode="lin" valueType="num">
                                      <p:cBhvr>
                                        <p:cTn id="23" dur="1000" fill="hold"/>
                                        <p:tgtEl>
                                          <p:spTgt spid="102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10" presetClass="entr" presetSubtype="0" fill="hold" grpId="0" nodeType="after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2" presetClass="entr" presetSubtype="4" fill="hold" nodeType="afterEffect">
                                  <p:stCondLst>
                                    <p:cond delay="500"/>
                                  </p:stCondLst>
                                  <p:childTnLst>
                                    <p:set>
                                      <p:cBhvr>
                                        <p:cTn id="51" dur="1" fill="hold">
                                          <p:stCondLst>
                                            <p:cond delay="0"/>
                                          </p:stCondLst>
                                        </p:cTn>
                                        <p:tgtEl>
                                          <p:spTgt spid="1032"/>
                                        </p:tgtEl>
                                        <p:attrNameLst>
                                          <p:attrName>style.visibility</p:attrName>
                                        </p:attrNameLst>
                                      </p:cBhvr>
                                      <p:to>
                                        <p:strVal val="visible"/>
                                      </p:to>
                                    </p:set>
                                    <p:anim calcmode="lin" valueType="num">
                                      <p:cBhvr additive="base">
                                        <p:cTn id="52" dur="500" fill="hold"/>
                                        <p:tgtEl>
                                          <p:spTgt spid="1032"/>
                                        </p:tgtEl>
                                        <p:attrNameLst>
                                          <p:attrName>ppt_x</p:attrName>
                                        </p:attrNameLst>
                                      </p:cBhvr>
                                      <p:tavLst>
                                        <p:tav tm="0">
                                          <p:val>
                                            <p:strVal val="#ppt_x"/>
                                          </p:val>
                                        </p:tav>
                                        <p:tav tm="100000">
                                          <p:val>
                                            <p:strVal val="#ppt_x"/>
                                          </p:val>
                                        </p:tav>
                                      </p:tavLst>
                                    </p:anim>
                                    <p:anim calcmode="lin" valueType="num">
                                      <p:cBhvr additive="base">
                                        <p:cTn id="53" dur="500" fill="hold"/>
                                        <p:tgtEl>
                                          <p:spTgt spid="1032"/>
                                        </p:tgtEl>
                                        <p:attrNameLst>
                                          <p:attrName>ppt_y</p:attrName>
                                        </p:attrNameLst>
                                      </p:cBhvr>
                                      <p:tavLst>
                                        <p:tav tm="0">
                                          <p:val>
                                            <p:strVal val="1+#ppt_h/2"/>
                                          </p:val>
                                        </p:tav>
                                        <p:tav tm="100000">
                                          <p:val>
                                            <p:strVal val="#ppt_y"/>
                                          </p:val>
                                        </p:tav>
                                      </p:tavLst>
                                    </p:anim>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par>
                          <p:cTn id="58" fill="hold">
                            <p:stCondLst>
                              <p:cond delay="2000"/>
                            </p:stCondLst>
                            <p:childTnLst>
                              <p:par>
                                <p:cTn id="59" presetID="31" presetClass="entr" presetSubtype="0" fill="hold" nodeType="afterEffect">
                                  <p:stCondLst>
                                    <p:cond delay="1000"/>
                                  </p:stCondLst>
                                  <p:childTnLst>
                                    <p:set>
                                      <p:cBhvr>
                                        <p:cTn id="60" dur="1" fill="hold">
                                          <p:stCondLst>
                                            <p:cond delay="0"/>
                                          </p:stCondLst>
                                        </p:cTn>
                                        <p:tgtEl>
                                          <p:spTgt spid="16"/>
                                        </p:tgtEl>
                                        <p:attrNameLst>
                                          <p:attrName>style.visibility</p:attrName>
                                        </p:attrNameLst>
                                      </p:cBhvr>
                                      <p:to>
                                        <p:strVal val="visible"/>
                                      </p:to>
                                    </p:set>
                                    <p:anim calcmode="lin" valueType="num">
                                      <p:cBhvr>
                                        <p:cTn id="61" dur="1000" fill="hold"/>
                                        <p:tgtEl>
                                          <p:spTgt spid="16"/>
                                        </p:tgtEl>
                                        <p:attrNameLst>
                                          <p:attrName>ppt_w</p:attrName>
                                        </p:attrNameLst>
                                      </p:cBhvr>
                                      <p:tavLst>
                                        <p:tav tm="0">
                                          <p:val>
                                            <p:fltVal val="0"/>
                                          </p:val>
                                        </p:tav>
                                        <p:tav tm="100000">
                                          <p:val>
                                            <p:strVal val="#ppt_w"/>
                                          </p:val>
                                        </p:tav>
                                      </p:tavLst>
                                    </p:anim>
                                    <p:anim calcmode="lin" valueType="num">
                                      <p:cBhvr>
                                        <p:cTn id="62" dur="1000" fill="hold"/>
                                        <p:tgtEl>
                                          <p:spTgt spid="16"/>
                                        </p:tgtEl>
                                        <p:attrNameLst>
                                          <p:attrName>ppt_h</p:attrName>
                                        </p:attrNameLst>
                                      </p:cBhvr>
                                      <p:tavLst>
                                        <p:tav tm="0">
                                          <p:val>
                                            <p:fltVal val="0"/>
                                          </p:val>
                                        </p:tav>
                                        <p:tav tm="100000">
                                          <p:val>
                                            <p:strVal val="#ppt_h"/>
                                          </p:val>
                                        </p:tav>
                                      </p:tavLst>
                                    </p:anim>
                                    <p:anim calcmode="lin" valueType="num">
                                      <p:cBhvr>
                                        <p:cTn id="63" dur="1000" fill="hold"/>
                                        <p:tgtEl>
                                          <p:spTgt spid="16"/>
                                        </p:tgtEl>
                                        <p:attrNameLst>
                                          <p:attrName>style.rotation</p:attrName>
                                        </p:attrNameLst>
                                      </p:cBhvr>
                                      <p:tavLst>
                                        <p:tav tm="0">
                                          <p:val>
                                            <p:fltVal val="90"/>
                                          </p:val>
                                        </p:tav>
                                        <p:tav tm="100000">
                                          <p:val>
                                            <p:fltVal val="0"/>
                                          </p:val>
                                        </p:tav>
                                      </p:tavLst>
                                    </p:anim>
                                    <p:animEffect transition="in" filter="fade">
                                      <p:cBhvr>
                                        <p:cTn id="64" dur="1000"/>
                                        <p:tgtEl>
                                          <p:spTgt spid="16"/>
                                        </p:tgtEl>
                                      </p:cBhvr>
                                    </p:animEffect>
                                  </p:childTnLst>
                                </p:cTn>
                              </p:par>
                              <p:par>
                                <p:cTn id="65" presetID="2" presetClass="entr" presetSubtype="2" fill="hold" grpId="0" nodeType="withEffect">
                                  <p:stCondLst>
                                    <p:cond delay="100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1+#ppt_w/2"/>
                                          </p:val>
                                        </p:tav>
                                        <p:tav tm="100000">
                                          <p:val>
                                            <p:strVal val="#ppt_x"/>
                                          </p:val>
                                        </p:tav>
                                      </p:tavLst>
                                    </p:anim>
                                    <p:anim calcmode="lin" valueType="num">
                                      <p:cBhvr additive="base">
                                        <p:cTn id="68" dur="500" fill="hold"/>
                                        <p:tgtEl>
                                          <p:spTgt spid="24"/>
                                        </p:tgtEl>
                                        <p:attrNameLst>
                                          <p:attrName>ppt_y</p:attrName>
                                        </p:attrNameLst>
                                      </p:cBhvr>
                                      <p:tavLst>
                                        <p:tav tm="0">
                                          <p:val>
                                            <p:strVal val="#ppt_y"/>
                                          </p:val>
                                        </p:tav>
                                        <p:tav tm="100000">
                                          <p:val>
                                            <p:strVal val="#ppt_y"/>
                                          </p:val>
                                        </p:tav>
                                      </p:tavLst>
                                    </p:anim>
                                  </p:childTnLst>
                                </p:cTn>
                              </p:par>
                            </p:childTnLst>
                          </p:cTn>
                        </p:par>
                        <p:par>
                          <p:cTn id="69" fill="hold">
                            <p:stCondLst>
                              <p:cond delay="4000"/>
                            </p:stCondLst>
                            <p:childTnLst>
                              <p:par>
                                <p:cTn id="70" presetID="10" presetClass="entr" presetSubtype="0" fill="hold" grpId="0" nodeType="afterEffect">
                                  <p:stCondLst>
                                    <p:cond delay="10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grpId="0" nodeType="withEffect">
                                  <p:stCondLst>
                                    <p:cond delay="100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childTnLst>
                          </p:cTn>
                        </p:par>
                        <p:par>
                          <p:cTn id="87" fill="hold">
                            <p:stCondLst>
                              <p:cond delay="500"/>
                            </p:stCondLst>
                            <p:childTnLst>
                              <p:par>
                                <p:cTn id="88" presetID="31" presetClass="entr" presetSubtype="0" fill="hold" nodeType="afterEffect">
                                  <p:stCondLst>
                                    <p:cond delay="1000"/>
                                  </p:stCondLst>
                                  <p:childTnLst>
                                    <p:set>
                                      <p:cBhvr>
                                        <p:cTn id="89" dur="1" fill="hold">
                                          <p:stCondLst>
                                            <p:cond delay="0"/>
                                          </p:stCondLst>
                                        </p:cTn>
                                        <p:tgtEl>
                                          <p:spTgt spid="15"/>
                                        </p:tgtEl>
                                        <p:attrNameLst>
                                          <p:attrName>style.visibility</p:attrName>
                                        </p:attrNameLst>
                                      </p:cBhvr>
                                      <p:to>
                                        <p:strVal val="visible"/>
                                      </p:to>
                                    </p:set>
                                    <p:anim calcmode="lin" valueType="num">
                                      <p:cBhvr>
                                        <p:cTn id="90" dur="1000" fill="hold"/>
                                        <p:tgtEl>
                                          <p:spTgt spid="15"/>
                                        </p:tgtEl>
                                        <p:attrNameLst>
                                          <p:attrName>ppt_w</p:attrName>
                                        </p:attrNameLst>
                                      </p:cBhvr>
                                      <p:tavLst>
                                        <p:tav tm="0">
                                          <p:val>
                                            <p:fltVal val="0"/>
                                          </p:val>
                                        </p:tav>
                                        <p:tav tm="100000">
                                          <p:val>
                                            <p:strVal val="#ppt_w"/>
                                          </p:val>
                                        </p:tav>
                                      </p:tavLst>
                                    </p:anim>
                                    <p:anim calcmode="lin" valueType="num">
                                      <p:cBhvr>
                                        <p:cTn id="91" dur="1000" fill="hold"/>
                                        <p:tgtEl>
                                          <p:spTgt spid="15"/>
                                        </p:tgtEl>
                                        <p:attrNameLst>
                                          <p:attrName>ppt_h</p:attrName>
                                        </p:attrNameLst>
                                      </p:cBhvr>
                                      <p:tavLst>
                                        <p:tav tm="0">
                                          <p:val>
                                            <p:fltVal val="0"/>
                                          </p:val>
                                        </p:tav>
                                        <p:tav tm="100000">
                                          <p:val>
                                            <p:strVal val="#ppt_h"/>
                                          </p:val>
                                        </p:tav>
                                      </p:tavLst>
                                    </p:anim>
                                    <p:anim calcmode="lin" valueType="num">
                                      <p:cBhvr>
                                        <p:cTn id="92" dur="1000" fill="hold"/>
                                        <p:tgtEl>
                                          <p:spTgt spid="15"/>
                                        </p:tgtEl>
                                        <p:attrNameLst>
                                          <p:attrName>style.rotation</p:attrName>
                                        </p:attrNameLst>
                                      </p:cBhvr>
                                      <p:tavLst>
                                        <p:tav tm="0">
                                          <p:val>
                                            <p:fltVal val="90"/>
                                          </p:val>
                                        </p:tav>
                                        <p:tav tm="100000">
                                          <p:val>
                                            <p:fltVal val="0"/>
                                          </p:val>
                                        </p:tav>
                                      </p:tavLst>
                                    </p:anim>
                                    <p:animEffect transition="in" filter="fade">
                                      <p:cBhvr>
                                        <p:cTn id="9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7" grpId="0" animBg="1"/>
      <p:bldP spid="18" grpId="0" animBg="1"/>
      <p:bldP spid="19" grpId="0"/>
      <p:bldP spid="20" grpId="0" animBg="1"/>
      <p:bldP spid="21" grpId="0"/>
      <p:bldP spid="22" grpId="0"/>
      <p:bldP spid="23" grpId="0"/>
      <p:bldP spid="25" grpId="0"/>
      <p:bldP spid="26"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Interface Types</a:t>
            </a:r>
          </a:p>
        </p:txBody>
      </p:sp>
      <p:sp>
        <p:nvSpPr>
          <p:cNvPr id="3" name="Content Placeholder 2"/>
          <p:cNvSpPr>
            <a:spLocks noGrp="1"/>
          </p:cNvSpPr>
          <p:nvPr>
            <p:ph sz="quarter" idx="10"/>
          </p:nvPr>
        </p:nvSpPr>
        <p:spPr/>
        <p:txBody>
          <a:bodyPr/>
          <a:lstStyle/>
          <a:p>
            <a:r>
              <a:rPr lang="en-US" dirty="0"/>
              <a:t>Basic Principles</a:t>
            </a:r>
          </a:p>
          <a:p>
            <a:pPr lvl="1"/>
            <a:r>
              <a:rPr lang="en-US" dirty="0"/>
              <a:t>Display summaries first</a:t>
            </a:r>
          </a:p>
          <a:p>
            <a:pPr lvl="1"/>
            <a:r>
              <a:rPr lang="en-US" dirty="0"/>
              <a:t>Allow user to slice and filter</a:t>
            </a:r>
          </a:p>
          <a:p>
            <a:pPr lvl="1"/>
            <a:r>
              <a:rPr lang="en-US" dirty="0"/>
              <a:t>Item Detail on demand</a:t>
            </a:r>
          </a:p>
          <a:p>
            <a:r>
              <a:rPr lang="en-US" dirty="0"/>
              <a:t>Reviewing alignment using visual graphical user interfaces can be tricky:</a:t>
            </a:r>
          </a:p>
          <a:p>
            <a:pPr lvl="1"/>
            <a:r>
              <a:rPr lang="en-US" dirty="0"/>
              <a:t>Sources may report different values for the same attributes for the same entities.</a:t>
            </a:r>
          </a:p>
          <a:p>
            <a:pPr lvl="2"/>
            <a:r>
              <a:rPr lang="en-US" dirty="0"/>
              <a:t>Example: Geo Location</a:t>
            </a:r>
          </a:p>
          <a:p>
            <a:pPr lvl="1"/>
            <a:r>
              <a:rPr lang="en-US" dirty="0"/>
              <a:t>Temporal information related to some features may not be available.</a:t>
            </a:r>
          </a:p>
          <a:p>
            <a:pPr lvl="2"/>
            <a:r>
              <a:rPr lang="en-US" dirty="0"/>
              <a:t>Example: Population</a:t>
            </a:r>
          </a:p>
          <a:p>
            <a:pPr lvl="1"/>
            <a:r>
              <a:rPr lang="en-US" dirty="0"/>
              <a:t>Non-obvious relationships can be overlooked or may not be considered in the decision making process.</a:t>
            </a:r>
          </a:p>
        </p:txBody>
      </p:sp>
    </p:spTree>
    <p:extLst>
      <p:ext uri="{BB962C8B-B14F-4D97-AF65-F5344CB8AC3E}">
        <p14:creationId xmlns:p14="http://schemas.microsoft.com/office/powerpoint/2010/main" val="1159021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Interface Types</a:t>
            </a:r>
          </a:p>
        </p:txBody>
      </p:sp>
      <p:sp>
        <p:nvSpPr>
          <p:cNvPr id="3" name="Content Placeholder 2"/>
          <p:cNvSpPr>
            <a:spLocks noGrp="1"/>
          </p:cNvSpPr>
          <p:nvPr>
            <p:ph sz="quarter" idx="10"/>
          </p:nvPr>
        </p:nvSpPr>
        <p:spPr/>
        <p:txBody>
          <a:bodyPr/>
          <a:lstStyle/>
          <a:p>
            <a:pPr>
              <a:spcBef>
                <a:spcPts val="1800"/>
              </a:spcBef>
            </a:pPr>
            <a:r>
              <a:rPr lang="en-US" dirty="0"/>
              <a:t>There is no </a:t>
            </a:r>
            <a:r>
              <a:rPr lang="en-US" i="1" dirty="0"/>
              <a:t>one-size-fits-all </a:t>
            </a:r>
            <a:r>
              <a:rPr lang="en-US" dirty="0"/>
              <a:t>visualization.</a:t>
            </a:r>
          </a:p>
          <a:p>
            <a:pPr lvl="1">
              <a:spcBef>
                <a:spcPts val="1800"/>
              </a:spcBef>
            </a:pPr>
            <a:r>
              <a:rPr lang="en-US" dirty="0"/>
              <a:t>Multiple perspectives for the same dataset can only be useful if users can switch between views seamlessly.</a:t>
            </a:r>
          </a:p>
          <a:p>
            <a:pPr>
              <a:spcBef>
                <a:spcPts val="1800"/>
              </a:spcBef>
            </a:pPr>
            <a:r>
              <a:rPr lang="en-US" dirty="0"/>
              <a:t>As the number of data sources grow – and thus, the number of triples, aspects that may be been initially perceived as convenience attributes transform into essential features.</a:t>
            </a:r>
          </a:p>
          <a:p>
            <a:pPr lvl="1">
              <a:spcBef>
                <a:spcPts val="1800"/>
              </a:spcBef>
            </a:pPr>
            <a:r>
              <a:rPr lang="en-US" dirty="0"/>
              <a:t>The ability to expand or collapse groups based on features becomes important.</a:t>
            </a:r>
          </a:p>
          <a:p>
            <a:pPr>
              <a:spcBef>
                <a:spcPts val="1800"/>
              </a:spcBef>
            </a:pPr>
            <a:r>
              <a:rPr lang="en-US" dirty="0"/>
              <a:t>Tools implement multiple views to visualize taxonomy-, schema- and entity-matching alignments.</a:t>
            </a:r>
          </a:p>
        </p:txBody>
      </p:sp>
    </p:spTree>
    <p:extLst>
      <p:ext uri="{BB962C8B-B14F-4D97-AF65-F5344CB8AC3E}">
        <p14:creationId xmlns:p14="http://schemas.microsoft.com/office/powerpoint/2010/main" val="1569763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and List-based Representation</a:t>
            </a:r>
          </a:p>
        </p:txBody>
      </p:sp>
      <p:sp>
        <p:nvSpPr>
          <p:cNvPr id="3" name="Content Placeholder 2"/>
          <p:cNvSpPr>
            <a:spLocks noGrp="1"/>
          </p:cNvSpPr>
          <p:nvPr>
            <p:ph sz="quarter" idx="10"/>
          </p:nvPr>
        </p:nvSpPr>
        <p:spPr>
          <a:xfrm>
            <a:off x="526841" y="1871034"/>
            <a:ext cx="6264188" cy="4431924"/>
          </a:xfrm>
        </p:spPr>
        <p:txBody>
          <a:bodyPr/>
          <a:lstStyle/>
          <a:p>
            <a:r>
              <a:rPr lang="en-US" dirty="0"/>
              <a:t>Most common representation of ontology matching alignment</a:t>
            </a:r>
          </a:p>
          <a:p>
            <a:r>
              <a:rPr lang="en-US" dirty="0"/>
              <a:t>Features of the entities or classes that make up the mapping are rendered in a list or table format.</a:t>
            </a:r>
          </a:p>
          <a:p>
            <a:r>
              <a:rPr lang="en-US" dirty="0"/>
              <a:t>Tool does not analyze or interpret the results, they are simply ‘printed as-is’.</a:t>
            </a:r>
          </a:p>
          <a:p>
            <a:r>
              <a:rPr lang="en-US" dirty="0"/>
              <a:t>User is expected to spend considerable energy to come up with opinions and/or interpretations of the data</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029" y="2120965"/>
            <a:ext cx="5192943" cy="3290050"/>
          </a:xfrm>
          <a:prstGeom prst="rect">
            <a:avLst/>
          </a:prstGeom>
        </p:spPr>
      </p:pic>
      <p:sp>
        <p:nvSpPr>
          <p:cNvPr id="8" name="Rectangle 7"/>
          <p:cNvSpPr/>
          <p:nvPr/>
        </p:nvSpPr>
        <p:spPr>
          <a:xfrm>
            <a:off x="9075804" y="5841293"/>
            <a:ext cx="2908168" cy="461665"/>
          </a:xfrm>
          <a:prstGeom prst="rect">
            <a:avLst/>
          </a:prstGeom>
        </p:spPr>
        <p:txBody>
          <a:bodyPr wrap="none">
            <a:spAutoFit/>
          </a:bodyPr>
          <a:lstStyle/>
          <a:p>
            <a:pPr lvl="1"/>
            <a:r>
              <a:rPr lang="en-US" sz="2400" dirty="0">
                <a:solidFill>
                  <a:schemeClr val="bg2"/>
                </a:solidFill>
              </a:rPr>
              <a:t>non-visualization?</a:t>
            </a:r>
          </a:p>
        </p:txBody>
      </p:sp>
    </p:spTree>
    <p:extLst>
      <p:ext uri="{BB962C8B-B14F-4D97-AF65-F5344CB8AC3E}">
        <p14:creationId xmlns:p14="http://schemas.microsoft.com/office/powerpoint/2010/main" val="2035702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Tree Widgets</a:t>
            </a:r>
          </a:p>
        </p:txBody>
      </p:sp>
      <p:sp>
        <p:nvSpPr>
          <p:cNvPr id="3" name="Content Placeholder 2"/>
          <p:cNvSpPr>
            <a:spLocks noGrp="1"/>
          </p:cNvSpPr>
          <p:nvPr>
            <p:ph sz="quarter" idx="10"/>
          </p:nvPr>
        </p:nvSpPr>
        <p:spPr>
          <a:xfrm>
            <a:off x="526841" y="1871034"/>
            <a:ext cx="7036009" cy="4431924"/>
          </a:xfrm>
        </p:spPr>
        <p:txBody>
          <a:bodyPr/>
          <a:lstStyle/>
          <a:p>
            <a:pPr>
              <a:spcBef>
                <a:spcPts val="1800"/>
              </a:spcBef>
            </a:pPr>
            <a:r>
              <a:rPr lang="en-US" dirty="0"/>
              <a:t>Tree structures encode hierarchical data using connection or containment.</a:t>
            </a:r>
          </a:p>
          <a:p>
            <a:pPr>
              <a:spcBef>
                <a:spcPts val="1800"/>
              </a:spcBef>
            </a:pPr>
            <a:r>
              <a:rPr lang="en-US" dirty="0"/>
              <a:t>Highlights the parent-child relationships between nodes.</a:t>
            </a:r>
          </a:p>
          <a:p>
            <a:pPr>
              <a:spcBef>
                <a:spcPts val="1800"/>
              </a:spcBef>
            </a:pPr>
            <a:r>
              <a:rPr lang="en-US" dirty="0"/>
              <a:t>Typically used for taxonomies.</a:t>
            </a:r>
          </a:p>
          <a:p>
            <a:pPr>
              <a:spcBef>
                <a:spcPts val="1800"/>
              </a:spcBef>
            </a:pPr>
            <a:r>
              <a:rPr lang="en-US" dirty="0"/>
              <a:t>Child nodes at each level may represent a different attribute that may be user-selectable.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8575" y="2021305"/>
            <a:ext cx="4193489" cy="2349659"/>
          </a:xfrm>
          <a:prstGeom prst="rect">
            <a:avLst/>
          </a:prstGeom>
        </p:spPr>
      </p:pic>
      <p:sp>
        <p:nvSpPr>
          <p:cNvPr id="4" name="Rectangle 3"/>
          <p:cNvSpPr/>
          <p:nvPr/>
        </p:nvSpPr>
        <p:spPr>
          <a:xfrm>
            <a:off x="7562850" y="4552131"/>
            <a:ext cx="4193489" cy="1569660"/>
          </a:xfrm>
          <a:prstGeom prst="rect">
            <a:avLst/>
          </a:prstGeom>
        </p:spPr>
        <p:txBody>
          <a:bodyPr wrap="square">
            <a:spAutoFit/>
          </a:bodyPr>
          <a:lstStyle/>
          <a:p>
            <a:r>
              <a:rPr lang="en-US" sz="3200" dirty="0">
                <a:solidFill>
                  <a:schemeClr val="bg2"/>
                </a:solidFill>
              </a:rPr>
              <a:t>Maps may be between the source and target, or intra-ontology.</a:t>
            </a:r>
          </a:p>
        </p:txBody>
      </p:sp>
    </p:spTree>
    <p:extLst>
      <p:ext uri="{BB962C8B-B14F-4D97-AF65-F5344CB8AC3E}">
        <p14:creationId xmlns:p14="http://schemas.microsoft.com/office/powerpoint/2010/main" val="851477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Visualization</a:t>
            </a:r>
          </a:p>
        </p:txBody>
      </p:sp>
      <p:sp>
        <p:nvSpPr>
          <p:cNvPr id="3" name="Content Placeholder 2"/>
          <p:cNvSpPr>
            <a:spLocks noGrp="1"/>
          </p:cNvSpPr>
          <p:nvPr>
            <p:ph sz="quarter" idx="10"/>
          </p:nvPr>
        </p:nvSpPr>
        <p:spPr>
          <a:xfrm>
            <a:off x="526841" y="1871034"/>
            <a:ext cx="6578809" cy="4431924"/>
          </a:xfrm>
        </p:spPr>
        <p:txBody>
          <a:bodyPr/>
          <a:lstStyle/>
          <a:p>
            <a:r>
              <a:rPr lang="en-US" dirty="0"/>
              <a:t>Expansion of the tree view.</a:t>
            </a:r>
          </a:p>
          <a:p>
            <a:r>
              <a:rPr lang="en-US" dirty="0"/>
              <a:t>Nodes in a graph may represent entities.</a:t>
            </a:r>
          </a:p>
          <a:p>
            <a:r>
              <a:rPr lang="en-US" dirty="0"/>
              <a:t>Edges represents various types of relationships that may exist between the entities in the graph.</a:t>
            </a:r>
          </a:p>
          <a:p>
            <a:r>
              <a:rPr lang="en-US" dirty="0"/>
              <a:t>It is possible to select an entity as the source and another entity, schema-attribute or class as the destination.</a:t>
            </a:r>
          </a:p>
          <a:p>
            <a:r>
              <a:rPr lang="en-US" dirty="0"/>
              <a:t>Knowledge about the content affects graph comprehension.</a:t>
            </a:r>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712" t="10556" r="30104" b="4445"/>
          <a:stretch/>
        </p:blipFill>
        <p:spPr>
          <a:xfrm>
            <a:off x="7194342" y="2382853"/>
            <a:ext cx="4626184" cy="3408286"/>
          </a:xfrm>
          <a:prstGeom prst="rect">
            <a:avLst/>
          </a:prstGeom>
        </p:spPr>
      </p:pic>
    </p:spTree>
    <p:extLst>
      <p:ext uri="{BB962C8B-B14F-4D97-AF65-F5344CB8AC3E}">
        <p14:creationId xmlns:p14="http://schemas.microsoft.com/office/powerpoint/2010/main" val="2377802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Tree-maps and Pie-Charts</a:t>
            </a:r>
          </a:p>
        </p:txBody>
      </p:sp>
      <p:sp>
        <p:nvSpPr>
          <p:cNvPr id="3" name="Content Placeholder 2"/>
          <p:cNvSpPr>
            <a:spLocks noGrp="1"/>
          </p:cNvSpPr>
          <p:nvPr>
            <p:ph sz="quarter" idx="10"/>
          </p:nvPr>
        </p:nvSpPr>
        <p:spPr/>
        <p:txBody>
          <a:bodyPr/>
          <a:lstStyle/>
          <a:p>
            <a:pPr>
              <a:spcBef>
                <a:spcPts val="1800"/>
              </a:spcBef>
            </a:pPr>
            <a:r>
              <a:rPr lang="en-US" dirty="0"/>
              <a:t>Space-constrained overview of the class structure.</a:t>
            </a:r>
          </a:p>
          <a:p>
            <a:pPr>
              <a:spcBef>
                <a:spcPts val="1800"/>
              </a:spcBef>
            </a:pPr>
            <a:r>
              <a:rPr lang="en-US" dirty="0"/>
              <a:t>Use nested rectangles (in </a:t>
            </a:r>
            <a:r>
              <a:rPr lang="en-US" dirty="0" err="1"/>
              <a:t>treemaps</a:t>
            </a:r>
            <a:r>
              <a:rPr lang="en-US" dirty="0"/>
              <a:t>) or Sectors (in </a:t>
            </a:r>
            <a:r>
              <a:rPr lang="en-US" dirty="0" err="1"/>
              <a:t>piecharts</a:t>
            </a:r>
            <a:r>
              <a:rPr lang="en-US" dirty="0"/>
              <a:t>).</a:t>
            </a:r>
          </a:p>
          <a:p>
            <a:pPr>
              <a:spcBef>
                <a:spcPts val="1800"/>
              </a:spcBef>
            </a:pPr>
            <a:r>
              <a:rPr lang="en-US" dirty="0"/>
              <a:t>Large mono-hierarchical tree-structured data.</a:t>
            </a:r>
          </a:p>
          <a:p>
            <a:pPr>
              <a:spcBef>
                <a:spcPts val="1800"/>
              </a:spcBef>
            </a:pPr>
            <a:r>
              <a:rPr lang="en-US" dirty="0"/>
              <a:t>Great space efficiency and high readability.</a:t>
            </a:r>
          </a:p>
          <a:p>
            <a:pPr>
              <a:spcBef>
                <a:spcPts val="1800"/>
              </a:spcBef>
            </a:pPr>
            <a:r>
              <a:rPr lang="en-US" dirty="0"/>
              <a:t>Size, Color, and Opacity of objects may represent </a:t>
            </a:r>
            <a:br>
              <a:rPr lang="en-US" dirty="0"/>
            </a:br>
            <a:r>
              <a:rPr lang="en-US" dirty="0"/>
              <a:t>various features/dimensions of the object.</a:t>
            </a:r>
          </a:p>
          <a:p>
            <a:pPr>
              <a:spcBef>
                <a:spcPts val="1800"/>
              </a:spcBef>
            </a:pPr>
            <a:r>
              <a:rPr lang="en-US" dirty="0"/>
              <a:t>Algorithm may be slow, depending on the size</a:t>
            </a:r>
            <a:br>
              <a:rPr lang="en-US" dirty="0"/>
            </a:br>
            <a:r>
              <a:rPr lang="en-US" dirty="0"/>
              <a:t>of the dataset.</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222" b="12361"/>
          <a:stretch/>
        </p:blipFill>
        <p:spPr>
          <a:xfrm>
            <a:off x="7991476" y="3058951"/>
            <a:ext cx="3794740" cy="2989424"/>
          </a:xfrm>
          <a:prstGeom prst="rect">
            <a:avLst/>
          </a:prstGeom>
        </p:spPr>
      </p:pic>
    </p:spTree>
    <p:extLst>
      <p:ext uri="{BB962C8B-B14F-4D97-AF65-F5344CB8AC3E}">
        <p14:creationId xmlns:p14="http://schemas.microsoft.com/office/powerpoint/2010/main" val="1176156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Views</a:t>
            </a:r>
          </a:p>
        </p:txBody>
      </p:sp>
      <p:sp>
        <p:nvSpPr>
          <p:cNvPr id="3" name="Content Placeholder 2"/>
          <p:cNvSpPr>
            <a:spLocks noGrp="1"/>
          </p:cNvSpPr>
          <p:nvPr>
            <p:ph sz="quarter" idx="10"/>
          </p:nvPr>
        </p:nvSpPr>
        <p:spPr/>
        <p:txBody>
          <a:bodyPr/>
          <a:lstStyle/>
          <a:p>
            <a:r>
              <a:rPr lang="en-US" dirty="0"/>
              <a:t>These can show classes from source and target ontologies along the axes of a matrix, with the alignment represented as pixels within the matrix.</a:t>
            </a:r>
          </a:p>
          <a:p>
            <a:r>
              <a:rPr lang="en-US" dirty="0"/>
              <a:t>Multiple linked matrix views may represent various matching algorithms.</a:t>
            </a:r>
          </a:p>
          <a:p>
            <a:r>
              <a:rPr lang="en-US" dirty="0"/>
              <a:t>Effective when looking at the big picture to gain insights about the alignment space.</a:t>
            </a:r>
          </a:p>
          <a:p>
            <a:r>
              <a:rPr lang="en-US" dirty="0"/>
              <a:t>The entire mapping space </a:t>
            </a:r>
            <a:br>
              <a:rPr lang="en-US" dirty="0"/>
            </a:br>
            <a:r>
              <a:rPr lang="en-US" dirty="0"/>
              <a:t>may be visible.</a:t>
            </a:r>
          </a:p>
          <a:p>
            <a:r>
              <a:rPr lang="en-US" dirty="0"/>
              <a:t>May be too noisy </a:t>
            </a:r>
            <a:br>
              <a:rPr lang="en-US" dirty="0"/>
            </a:br>
            <a:r>
              <a:rPr lang="en-US" dirty="0"/>
              <a:t>or too barren.</a:t>
            </a:r>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0315"/>
          <a:stretch/>
        </p:blipFill>
        <p:spPr>
          <a:xfrm>
            <a:off x="4698603" y="3990976"/>
            <a:ext cx="7274322" cy="2209940"/>
          </a:xfrm>
          <a:prstGeom prst="rect">
            <a:avLst/>
          </a:prstGeom>
        </p:spPr>
      </p:pic>
    </p:spTree>
    <p:extLst>
      <p:ext uri="{BB962C8B-B14F-4D97-AF65-F5344CB8AC3E}">
        <p14:creationId xmlns:p14="http://schemas.microsoft.com/office/powerpoint/2010/main" val="396663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p>
        </p:txBody>
      </p:sp>
      <p:sp>
        <p:nvSpPr>
          <p:cNvPr id="5" name="Content Placeholder 4"/>
          <p:cNvSpPr>
            <a:spLocks noGrp="1"/>
          </p:cNvSpPr>
          <p:nvPr>
            <p:ph sz="quarter" idx="10"/>
          </p:nvPr>
        </p:nvSpPr>
        <p:spPr>
          <a:xfrm>
            <a:off x="526841" y="1871034"/>
            <a:ext cx="10916476" cy="4431924"/>
          </a:xfrm>
        </p:spPr>
        <p:txBody>
          <a:bodyPr>
            <a:normAutofit lnSpcReduction="10000"/>
          </a:bodyPr>
          <a:lstStyle/>
          <a:p>
            <a:pPr>
              <a:lnSpc>
                <a:spcPct val="150000"/>
              </a:lnSpc>
            </a:pPr>
            <a:r>
              <a:rPr lang="en-US" dirty="0"/>
              <a:t>Semantic Web: extension of the Web through standards by W3C.</a:t>
            </a:r>
          </a:p>
          <a:p>
            <a:pPr>
              <a:lnSpc>
                <a:spcPct val="150000"/>
              </a:lnSpc>
            </a:pPr>
            <a:r>
              <a:rPr lang="en-US" dirty="0"/>
              <a:t>A common framework that allows data to be shared and reused across application, enterprise, and community boundaries.</a:t>
            </a:r>
          </a:p>
          <a:p>
            <a:pPr>
              <a:lnSpc>
                <a:spcPct val="150000"/>
              </a:lnSpc>
            </a:pPr>
            <a:endParaRPr lang="en-US" dirty="0"/>
          </a:p>
          <a:p>
            <a:pPr marL="0" indent="0">
              <a:lnSpc>
                <a:spcPct val="150000"/>
              </a:lnSpc>
              <a:buNone/>
            </a:pPr>
            <a:r>
              <a:rPr lang="en-US" dirty="0"/>
              <a:t>		“This simple idea…remains largely unrealized” </a:t>
            </a:r>
          </a:p>
          <a:p>
            <a:pPr marL="0" indent="0">
              <a:lnSpc>
                <a:spcPct val="150000"/>
              </a:lnSpc>
              <a:buNone/>
            </a:pPr>
            <a:r>
              <a:rPr lang="en-US" dirty="0"/>
              <a:t>							– Tim Berners-Lee, 2006</a:t>
            </a:r>
          </a:p>
        </p:txBody>
      </p:sp>
      <p:pic>
        <p:nvPicPr>
          <p:cNvPr id="7" name="Picture 6"/>
          <p:cNvPicPr>
            <a:picLocks noChangeAspect="1"/>
          </p:cNvPicPr>
          <p:nvPr/>
        </p:nvPicPr>
        <p:blipFill>
          <a:blip r:embed="rId3"/>
          <a:stretch>
            <a:fillRect/>
          </a:stretch>
        </p:blipFill>
        <p:spPr>
          <a:xfrm>
            <a:off x="10173810" y="365125"/>
            <a:ext cx="1909943" cy="2081467"/>
          </a:xfrm>
          <a:prstGeom prst="rect">
            <a:avLst/>
          </a:prstGeom>
        </p:spPr>
      </p:pic>
    </p:spTree>
    <p:extLst>
      <p:ext uri="{BB962C8B-B14F-4D97-AF65-F5344CB8AC3E}">
        <p14:creationId xmlns:p14="http://schemas.microsoft.com/office/powerpoint/2010/main" val="2730605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Multi-layer Map-based Visualization</a:t>
            </a:r>
          </a:p>
        </p:txBody>
      </p:sp>
      <p:sp>
        <p:nvSpPr>
          <p:cNvPr id="3" name="Content Placeholder 2"/>
          <p:cNvSpPr>
            <a:spLocks noGrp="1"/>
          </p:cNvSpPr>
          <p:nvPr>
            <p:ph sz="quarter" idx="10"/>
          </p:nvPr>
        </p:nvSpPr>
        <p:spPr>
          <a:xfrm>
            <a:off x="526841" y="1871034"/>
            <a:ext cx="11078772" cy="4431924"/>
          </a:xfrm>
        </p:spPr>
        <p:txBody>
          <a:bodyPr/>
          <a:lstStyle/>
          <a:p>
            <a:pPr>
              <a:spcBef>
                <a:spcPts val="1800"/>
              </a:spcBef>
            </a:pPr>
            <a:r>
              <a:rPr lang="en-US" dirty="0"/>
              <a:t>Classes and Instances that have geospatial attributes associated with them may be visualized using maps that can be represented using sprites on multiple layers.</a:t>
            </a:r>
          </a:p>
          <a:p>
            <a:pPr>
              <a:spcBef>
                <a:spcPts val="1800"/>
              </a:spcBef>
            </a:pPr>
            <a:r>
              <a:rPr lang="en-US" dirty="0"/>
              <a:t>May use multiple layers – terrain contours, </a:t>
            </a:r>
            <a:br>
              <a:rPr lang="en-US" dirty="0"/>
            </a:br>
            <a:r>
              <a:rPr lang="en-US" dirty="0"/>
              <a:t>land-use based sprites, streets, buildings, etc.</a:t>
            </a:r>
          </a:p>
          <a:p>
            <a:pPr>
              <a:spcBef>
                <a:spcPts val="1800"/>
              </a:spcBef>
            </a:pPr>
            <a:r>
              <a:rPr lang="en-US" dirty="0"/>
              <a:t>Can be effective in representing spatial and </a:t>
            </a:r>
            <a:br>
              <a:rPr lang="en-US" dirty="0"/>
            </a:br>
            <a:r>
              <a:rPr lang="en-US" dirty="0"/>
              <a:t>temporal relationships between objects.</a:t>
            </a:r>
          </a:p>
          <a:p>
            <a:pPr>
              <a:spcBef>
                <a:spcPts val="1800"/>
              </a:spcBef>
            </a:pPr>
            <a:r>
              <a:rPr lang="en-US" dirty="0"/>
              <a:t>Can be distracting.</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0625" t="21841" r="35469" b="24440"/>
          <a:stretch/>
        </p:blipFill>
        <p:spPr>
          <a:xfrm>
            <a:off x="7667625" y="3223584"/>
            <a:ext cx="4133850" cy="2736285"/>
          </a:xfrm>
          <a:prstGeom prst="rect">
            <a:avLst/>
          </a:prstGeom>
        </p:spPr>
      </p:pic>
    </p:spTree>
    <p:extLst>
      <p:ext uri="{BB962C8B-B14F-4D97-AF65-F5344CB8AC3E}">
        <p14:creationId xmlns:p14="http://schemas.microsoft.com/office/powerpoint/2010/main" val="2336247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a:t>
            </a:r>
          </a:p>
        </p:txBody>
      </p:sp>
      <p:sp>
        <p:nvSpPr>
          <p:cNvPr id="3" name="Content Placeholder 2"/>
          <p:cNvSpPr>
            <a:spLocks noGrp="1"/>
          </p:cNvSpPr>
          <p:nvPr>
            <p:ph sz="quarter" idx="10"/>
          </p:nvPr>
        </p:nvSpPr>
        <p:spPr>
          <a:xfrm>
            <a:off x="526841" y="1871034"/>
            <a:ext cx="11078772" cy="4431924"/>
          </a:xfrm>
        </p:spPr>
        <p:txBody>
          <a:bodyPr/>
          <a:lstStyle/>
          <a:p>
            <a:pPr>
              <a:lnSpc>
                <a:spcPct val="200000"/>
              </a:lnSpc>
            </a:pPr>
            <a:r>
              <a:rPr lang="en-US" dirty="0"/>
              <a:t>Parallel Co-ordinates Plots</a:t>
            </a:r>
          </a:p>
          <a:p>
            <a:pPr>
              <a:lnSpc>
                <a:spcPct val="200000"/>
              </a:lnSpc>
            </a:pPr>
            <a:r>
              <a:rPr lang="en-US" dirty="0"/>
              <a:t>Chord Diagrams</a:t>
            </a:r>
          </a:p>
          <a:p>
            <a:pPr>
              <a:lnSpc>
                <a:spcPct val="200000"/>
              </a:lnSpc>
            </a:pPr>
            <a:r>
              <a:rPr lang="en-US" dirty="0"/>
              <a:t>Flow-based matcher representations</a:t>
            </a:r>
          </a:p>
          <a:p>
            <a:pPr>
              <a:lnSpc>
                <a:spcPct val="200000"/>
              </a:lnSpc>
            </a:pPr>
            <a:r>
              <a:rPr lang="en-US" sz="2000" dirty="0"/>
              <a:t>and so on…</a:t>
            </a:r>
            <a:endParaRPr lang="en-US" dirty="0"/>
          </a:p>
        </p:txBody>
      </p:sp>
      <p:pic>
        <p:nvPicPr>
          <p:cNvPr id="4" name="Picture 3"/>
          <p:cNvPicPr>
            <a:picLocks noChangeAspect="1"/>
          </p:cNvPicPr>
          <p:nvPr/>
        </p:nvPicPr>
        <p:blipFill>
          <a:blip r:embed="rId2"/>
          <a:stretch>
            <a:fillRect/>
          </a:stretch>
        </p:blipFill>
        <p:spPr>
          <a:xfrm>
            <a:off x="5819775" y="1698585"/>
            <a:ext cx="6810969" cy="4776821"/>
          </a:xfrm>
          <a:prstGeom prst="rect">
            <a:avLst/>
          </a:prstGeom>
        </p:spPr>
      </p:pic>
    </p:spTree>
    <p:extLst>
      <p:ext uri="{BB962C8B-B14F-4D97-AF65-F5344CB8AC3E}">
        <p14:creationId xmlns:p14="http://schemas.microsoft.com/office/powerpoint/2010/main" val="159106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a:t>
            </a:r>
            <a:r>
              <a:rPr lang="en-US" dirty="0" err="1"/>
              <a:t>Sensemaking</a:t>
            </a:r>
            <a:endParaRPr lang="en-US" dirty="0"/>
          </a:p>
        </p:txBody>
      </p:sp>
      <p:sp>
        <p:nvSpPr>
          <p:cNvPr id="3" name="Content Placeholder 2"/>
          <p:cNvSpPr>
            <a:spLocks noGrp="1"/>
          </p:cNvSpPr>
          <p:nvPr>
            <p:ph sz="quarter" idx="10"/>
          </p:nvPr>
        </p:nvSpPr>
        <p:spPr/>
        <p:txBody>
          <a:bodyPr/>
          <a:lstStyle/>
          <a:p>
            <a:pPr>
              <a:spcBef>
                <a:spcPts val="1800"/>
              </a:spcBef>
            </a:pPr>
            <a:r>
              <a:rPr lang="en-US" dirty="0"/>
              <a:t>Uptick in the variety of the visualizations that are presented to the general public.</a:t>
            </a:r>
          </a:p>
          <a:p>
            <a:pPr>
              <a:spcBef>
                <a:spcPts val="1800"/>
              </a:spcBef>
            </a:pPr>
            <a:r>
              <a:rPr lang="en-US" dirty="0"/>
              <a:t>Intelligence analysis is considered a form of </a:t>
            </a:r>
            <a:r>
              <a:rPr lang="en-US" dirty="0" err="1"/>
              <a:t>sensemaking</a:t>
            </a:r>
            <a:r>
              <a:rPr lang="en-US" dirty="0"/>
              <a:t> and expert skill.</a:t>
            </a:r>
          </a:p>
          <a:p>
            <a:pPr>
              <a:spcBef>
                <a:spcPts val="1800"/>
              </a:spcBef>
            </a:pPr>
            <a:r>
              <a:rPr lang="en-US" dirty="0"/>
              <a:t>Experts build a set of intuitive patterns, also known as </a:t>
            </a:r>
            <a:r>
              <a:rPr lang="en-US" i="1" dirty="0"/>
              <a:t>schemas</a:t>
            </a:r>
            <a:r>
              <a:rPr lang="en-US" dirty="0"/>
              <a:t>, around the important elements of their tasks over time from extensive experience.</a:t>
            </a:r>
          </a:p>
          <a:p>
            <a:pPr lvl="1">
              <a:spcBef>
                <a:spcPts val="1800"/>
              </a:spcBef>
            </a:pPr>
            <a:r>
              <a:rPr lang="en-US" dirty="0"/>
              <a:t>Not applicable to a novice user.</a:t>
            </a:r>
          </a:p>
          <a:p>
            <a:r>
              <a:rPr lang="en-US" dirty="0"/>
              <a:t>A </a:t>
            </a:r>
            <a:r>
              <a:rPr lang="en-US" i="1" dirty="0"/>
              <a:t>Novice User </a:t>
            </a:r>
            <a:r>
              <a:rPr lang="en-US" dirty="0"/>
              <a:t>is defined as a person who is seeing a particular type of visualization for the first time.</a:t>
            </a:r>
          </a:p>
        </p:txBody>
      </p:sp>
    </p:spTree>
    <p:extLst>
      <p:ext uri="{BB962C8B-B14F-4D97-AF65-F5344CB8AC3E}">
        <p14:creationId xmlns:p14="http://schemas.microsoft.com/office/powerpoint/2010/main" val="1227632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example: The cost of mobile advertisements on 50 news websites</a:t>
            </a:r>
          </a:p>
        </p:txBody>
      </p:sp>
      <p:pic>
        <p:nvPicPr>
          <p:cNvPr id="4100" name="Picture 4" descr="https://static01.nyt.com/images/2015/10/01/business/cost-of-mobile-ads-1443670316662/cost-of-mobile-ads-1443670316662-master675-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0164"/>
            <a:ext cx="6708271" cy="42535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a1.nyt.com/assets/interactive/20170414-124122/images/foundation/logos/nyt-logo-185x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675" y="609600"/>
            <a:ext cx="1762125" cy="247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755637" y="1776413"/>
            <a:ext cx="5436363" cy="4620093"/>
          </a:xfrm>
          <a:prstGeom prst="rect">
            <a:avLst/>
          </a:prstGeom>
        </p:spPr>
      </p:pic>
    </p:spTree>
    <p:extLst>
      <p:ext uri="{BB962C8B-B14F-4D97-AF65-F5344CB8AC3E}">
        <p14:creationId xmlns:p14="http://schemas.microsoft.com/office/powerpoint/2010/main" val="2980126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a:t>
            </a:r>
            <a:r>
              <a:rPr lang="en-US" dirty="0" err="1"/>
              <a:t>Sensemaking</a:t>
            </a:r>
            <a:endParaRPr lang="en-US" dirty="0"/>
          </a:p>
        </p:txBody>
      </p:sp>
      <p:sp>
        <p:nvSpPr>
          <p:cNvPr id="3" name="Content Placeholder 2"/>
          <p:cNvSpPr>
            <a:spLocks noGrp="1"/>
          </p:cNvSpPr>
          <p:nvPr>
            <p:ph sz="quarter" idx="10"/>
          </p:nvPr>
        </p:nvSpPr>
        <p:spPr/>
        <p:txBody>
          <a:bodyPr/>
          <a:lstStyle/>
          <a:p>
            <a:pPr>
              <a:spcBef>
                <a:spcPts val="1800"/>
              </a:spcBef>
            </a:pPr>
            <a:r>
              <a:rPr lang="en-US" i="1" dirty="0"/>
              <a:t>Information Visualization </a:t>
            </a:r>
            <a:r>
              <a:rPr lang="en-US" i="1" dirty="0" err="1"/>
              <a:t>Sensemaking</a:t>
            </a:r>
            <a:r>
              <a:rPr lang="en-US" i="1" dirty="0"/>
              <a:t> </a:t>
            </a:r>
            <a:r>
              <a:rPr lang="en-US" dirty="0"/>
              <a:t>refers to the “conscious efforts to achieve understanding of how to interpret visual objects and underlying content in an information visualization”.</a:t>
            </a:r>
          </a:p>
          <a:p>
            <a:pPr>
              <a:spcBef>
                <a:spcPts val="1800"/>
              </a:spcBef>
            </a:pPr>
            <a:r>
              <a:rPr lang="en-US" i="1" dirty="0"/>
              <a:t>Data-frame </a:t>
            </a:r>
            <a:r>
              <a:rPr lang="en-US" dirty="0"/>
              <a:t>theory postulates that “elements are explained when they are fitted into a structure that links them to other elements”.</a:t>
            </a:r>
          </a:p>
          <a:p>
            <a:pPr>
              <a:spcBef>
                <a:spcPts val="1800"/>
              </a:spcBef>
            </a:pPr>
            <a:r>
              <a:rPr lang="en-US" dirty="0"/>
              <a:t>Depending on the </a:t>
            </a:r>
            <a:r>
              <a:rPr lang="en-US" i="1" dirty="0"/>
              <a:t>data</a:t>
            </a:r>
            <a:r>
              <a:rPr lang="en-US" dirty="0"/>
              <a:t> – the interpreted signals of events – people refine the existing </a:t>
            </a:r>
            <a:r>
              <a:rPr lang="en-US" i="1" dirty="0"/>
              <a:t>frame</a:t>
            </a:r>
            <a:r>
              <a:rPr lang="en-US" dirty="0"/>
              <a:t> – the explanatory structures that account for the data – or construct a new frame based on the </a:t>
            </a:r>
            <a:r>
              <a:rPr lang="en-US" dirty="0" err="1"/>
              <a:t>sensemaking</a:t>
            </a:r>
            <a:r>
              <a:rPr lang="en-US" dirty="0"/>
              <a:t> activities. </a:t>
            </a:r>
          </a:p>
          <a:p>
            <a:endParaRPr lang="en-US" dirty="0"/>
          </a:p>
        </p:txBody>
      </p:sp>
    </p:spTree>
    <p:extLst>
      <p:ext uri="{BB962C8B-B14F-4D97-AF65-F5344CB8AC3E}">
        <p14:creationId xmlns:p14="http://schemas.microsoft.com/office/powerpoint/2010/main" val="2086762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 Visualizations for Novice Users</a:t>
            </a:r>
          </a:p>
        </p:txBody>
      </p:sp>
      <p:sp>
        <p:nvSpPr>
          <p:cNvPr id="3" name="Content Placeholder 2"/>
          <p:cNvSpPr>
            <a:spLocks noGrp="1"/>
          </p:cNvSpPr>
          <p:nvPr>
            <p:ph sz="quarter" idx="10"/>
          </p:nvPr>
        </p:nvSpPr>
        <p:spPr>
          <a:xfrm>
            <a:off x="247650" y="2179765"/>
            <a:ext cx="11357963" cy="609600"/>
          </a:xfrm>
        </p:spPr>
        <p:txBody>
          <a:bodyPr/>
          <a:lstStyle/>
          <a:p>
            <a:pPr marL="0" indent="0">
              <a:buNone/>
            </a:pPr>
            <a:r>
              <a:rPr lang="en-US" dirty="0"/>
              <a:t>parallel-coordinates plot		chord diagram 			</a:t>
            </a:r>
            <a:r>
              <a:rPr lang="en-US" dirty="0" err="1"/>
              <a:t>treemap</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5249"/>
          <a:stretch/>
        </p:blipFill>
        <p:spPr>
          <a:xfrm>
            <a:off x="0" y="2886075"/>
            <a:ext cx="12192000" cy="2469889"/>
          </a:xfrm>
          <a:prstGeom prst="rect">
            <a:avLst/>
          </a:prstGeom>
        </p:spPr>
      </p:pic>
      <p:sp>
        <p:nvSpPr>
          <p:cNvPr id="8" name="Rectangle 7"/>
          <p:cNvSpPr/>
          <p:nvPr/>
        </p:nvSpPr>
        <p:spPr>
          <a:xfrm>
            <a:off x="438150" y="5682734"/>
            <a:ext cx="11167463" cy="523220"/>
          </a:xfrm>
          <a:prstGeom prst="rect">
            <a:avLst/>
          </a:prstGeom>
        </p:spPr>
        <p:txBody>
          <a:bodyPr wrap="square">
            <a:spAutoFit/>
          </a:bodyPr>
          <a:lstStyle/>
          <a:p>
            <a:r>
              <a:rPr lang="en-US" sz="2800" dirty="0">
                <a:solidFill>
                  <a:schemeClr val="bg2"/>
                </a:solidFill>
              </a:rPr>
              <a:t>multivariate data			network data		hierarchical data </a:t>
            </a:r>
          </a:p>
        </p:txBody>
      </p:sp>
    </p:spTree>
    <p:extLst>
      <p:ext uri="{BB962C8B-B14F-4D97-AF65-F5344CB8AC3E}">
        <p14:creationId xmlns:p14="http://schemas.microsoft.com/office/powerpoint/2010/main" val="419034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NOvices</a:t>
            </a:r>
            <a:r>
              <a:rPr lang="en-US" dirty="0"/>
              <a:t> information </a:t>
            </a:r>
            <a:r>
              <a:rPr lang="en-US" dirty="0" err="1"/>
              <a:t>VIsualization</a:t>
            </a:r>
            <a:r>
              <a:rPr lang="en-US" dirty="0"/>
              <a:t> </a:t>
            </a:r>
            <a:r>
              <a:rPr lang="en-US" dirty="0" err="1"/>
              <a:t>Sensemaking</a:t>
            </a:r>
            <a:r>
              <a:rPr lang="en-US" dirty="0"/>
              <a:t> (NOVIS) model</a:t>
            </a:r>
          </a:p>
        </p:txBody>
      </p:sp>
      <p:pic>
        <p:nvPicPr>
          <p:cNvPr id="8" name="Picture 7"/>
          <p:cNvPicPr>
            <a:picLocks noChangeAspect="1"/>
          </p:cNvPicPr>
          <p:nvPr/>
        </p:nvPicPr>
        <p:blipFill>
          <a:blip r:embed="rId3">
            <a:clrChange>
              <a:clrFrom>
                <a:srgbClr val="000000"/>
              </a:clrFrom>
              <a:clrTo>
                <a:srgbClr val="000000">
                  <a:alpha val="0"/>
                </a:srgbClr>
              </a:clrTo>
            </a:clrChange>
          </a:blip>
          <a:stretch>
            <a:fillRect/>
          </a:stretch>
        </p:blipFill>
        <p:spPr>
          <a:xfrm>
            <a:off x="399521" y="1909453"/>
            <a:ext cx="7582958" cy="4429743"/>
          </a:xfrm>
          <a:prstGeom prst="rect">
            <a:avLst/>
          </a:prstGeom>
        </p:spPr>
      </p:pic>
      <p:sp>
        <p:nvSpPr>
          <p:cNvPr id="9" name="Rectangle 8"/>
          <p:cNvSpPr/>
          <p:nvPr/>
        </p:nvSpPr>
        <p:spPr>
          <a:xfrm>
            <a:off x="7982479" y="2061853"/>
            <a:ext cx="4009497" cy="2814617"/>
          </a:xfrm>
          <a:prstGeom prst="rect">
            <a:avLst/>
          </a:prstGeom>
        </p:spPr>
        <p:txBody>
          <a:bodyPr wrap="square">
            <a:spAutoFit/>
          </a:bodyPr>
          <a:lstStyle/>
          <a:p>
            <a:pPr>
              <a:lnSpc>
                <a:spcPct val="150000"/>
              </a:lnSpc>
            </a:pPr>
            <a:r>
              <a:rPr lang="en-US" sz="2000" dirty="0">
                <a:solidFill>
                  <a:schemeClr val="bg2"/>
                </a:solidFill>
              </a:rPr>
              <a:t>The arrows indicate the major transitions between the five activities and the numbers in the parentheses indicate the number of transitions between the activities that were observed from the data.</a:t>
            </a:r>
          </a:p>
        </p:txBody>
      </p:sp>
    </p:spTree>
    <p:extLst>
      <p:ext uri="{BB962C8B-B14F-4D97-AF65-F5344CB8AC3E}">
        <p14:creationId xmlns:p14="http://schemas.microsoft.com/office/powerpoint/2010/main" val="3373837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Sensemaking</a:t>
            </a:r>
            <a:r>
              <a:rPr lang="en-US" dirty="0"/>
              <a:t> dynamics</a:t>
            </a:r>
          </a:p>
        </p:txBody>
      </p:sp>
      <p:sp>
        <p:nvSpPr>
          <p:cNvPr id="3" name="Content Placeholder 2"/>
          <p:cNvSpPr>
            <a:spLocks noGrp="1"/>
          </p:cNvSpPr>
          <p:nvPr>
            <p:ph sz="quarter" idx="10"/>
          </p:nvPr>
        </p:nvSpPr>
        <p:spPr/>
        <p:txBody>
          <a:bodyPr/>
          <a:lstStyle/>
          <a:p>
            <a:pPr>
              <a:spcBef>
                <a:spcPts val="1200"/>
              </a:spcBef>
            </a:pPr>
            <a:r>
              <a:rPr lang="en-US" dirty="0"/>
              <a:t>Participants floundered much less with </a:t>
            </a:r>
            <a:r>
              <a:rPr lang="en-US" dirty="0" err="1"/>
              <a:t>treemap</a:t>
            </a:r>
            <a:r>
              <a:rPr lang="en-US" dirty="0"/>
              <a:t> than chord diagram or the parallel coordinates plot.</a:t>
            </a:r>
          </a:p>
          <a:p>
            <a:pPr>
              <a:spcBef>
                <a:spcPts val="1200"/>
              </a:spcBef>
            </a:pPr>
            <a:r>
              <a:rPr lang="en-US" dirty="0"/>
              <a:t>Most time was spent in questioning the frame with the chord diagram.</a:t>
            </a:r>
          </a:p>
          <a:p>
            <a:pPr>
              <a:spcBef>
                <a:spcPts val="1200"/>
              </a:spcBef>
            </a:pPr>
            <a:r>
              <a:rPr lang="en-US" dirty="0"/>
              <a:t>Slightly different path for different visualizations.</a:t>
            </a:r>
          </a:p>
          <a:p>
            <a:pPr>
              <a:spcBef>
                <a:spcPts val="1200"/>
              </a:spcBef>
            </a:pPr>
            <a:r>
              <a:rPr lang="en-US" dirty="0"/>
              <a:t>Some went back from floundering to exploring the visualization</a:t>
            </a:r>
          </a:p>
          <a:p>
            <a:pPr>
              <a:spcBef>
                <a:spcPts val="1200"/>
              </a:spcBef>
            </a:pPr>
            <a:r>
              <a:rPr lang="en-US" dirty="0"/>
              <a:t>Others went from questioning a frame to constructing a new frame or to exploring the visualization.</a:t>
            </a:r>
          </a:p>
          <a:p>
            <a:pPr>
              <a:spcBef>
                <a:spcPts val="1200"/>
              </a:spcBef>
            </a:pPr>
            <a:r>
              <a:rPr lang="en-US" dirty="0"/>
              <a:t>Some participants gleaned visual objects from the visualization and made efforts to construct a frame.</a:t>
            </a:r>
          </a:p>
        </p:txBody>
      </p:sp>
    </p:spTree>
    <p:extLst>
      <p:ext uri="{BB962C8B-B14F-4D97-AF65-F5344CB8AC3E}">
        <p14:creationId xmlns:p14="http://schemas.microsoft.com/office/powerpoint/2010/main" val="2974401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Sensemaking</a:t>
            </a:r>
            <a:r>
              <a:rPr lang="en-US" dirty="0"/>
              <a:t> dynamics</a:t>
            </a:r>
          </a:p>
        </p:txBody>
      </p:sp>
      <p:sp>
        <p:nvSpPr>
          <p:cNvPr id="3" name="Content Placeholder 2"/>
          <p:cNvSpPr>
            <a:spLocks noGrp="1"/>
          </p:cNvSpPr>
          <p:nvPr>
            <p:ph sz="quarter" idx="10"/>
          </p:nvPr>
        </p:nvSpPr>
        <p:spPr/>
        <p:txBody>
          <a:bodyPr/>
          <a:lstStyle/>
          <a:p>
            <a:r>
              <a:rPr lang="en-US" dirty="0"/>
              <a:t>Incorrect frames of content and visual encoding cause confusion in exploring the visualization.</a:t>
            </a:r>
          </a:p>
          <a:p>
            <a:pPr lvl="1"/>
            <a:r>
              <a:rPr lang="en-US" dirty="0"/>
              <a:t>May lead to floundering and finally giving up.</a:t>
            </a:r>
          </a:p>
          <a:p>
            <a:r>
              <a:rPr lang="en-US" dirty="0"/>
              <a:t>Users gave up on the parallel-coordinates plot (5 attempts) much sooner than trying to figure out the chord diagram (18 attempts).</a:t>
            </a:r>
          </a:p>
          <a:p>
            <a:r>
              <a:rPr lang="en-US" dirty="0"/>
              <a:t>Users tend to assign meanings on colors even though there may not be any particular meaning associated with it.</a:t>
            </a:r>
          </a:p>
          <a:p>
            <a:r>
              <a:rPr lang="en-US" dirty="0"/>
              <a:t>The content may arouse emotions – positive or negative, which may sway the experience.</a:t>
            </a:r>
          </a:p>
        </p:txBody>
      </p:sp>
    </p:spTree>
    <p:extLst>
      <p:ext uri="{BB962C8B-B14F-4D97-AF65-F5344CB8AC3E}">
        <p14:creationId xmlns:p14="http://schemas.microsoft.com/office/powerpoint/2010/main" val="2157600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sz="quarter" idx="10"/>
          </p:nvPr>
        </p:nvSpPr>
        <p:spPr/>
        <p:txBody>
          <a:bodyPr>
            <a:normAutofit/>
          </a:bodyPr>
          <a:lstStyle/>
          <a:p>
            <a:r>
              <a:rPr lang="en-US" sz="2400" dirty="0"/>
              <a:t>The purpose of the visualization is not the picture themselves, but the rapid information assimilation, i.e., to provide insight.</a:t>
            </a:r>
          </a:p>
          <a:p>
            <a:r>
              <a:rPr lang="en-US" sz="2400" dirty="0"/>
              <a:t>The use of overview + detail or focus + context in the visualization provides visual transfer functions that can be used to specify complex variations of magnification across displays.</a:t>
            </a:r>
          </a:p>
          <a:p>
            <a:r>
              <a:rPr lang="en-US" sz="2400" dirty="0"/>
              <a:t>Introducing a human in the loop in the decision making process using intuitive interactive visualizations enable matching processes to generate high quality mappings.</a:t>
            </a:r>
          </a:p>
          <a:p>
            <a:r>
              <a:rPr lang="en-US" sz="2400" dirty="0"/>
              <a:t>Research about understanding users’ cognitive activities should be actively conducted to develop novel information visualization techniques that are comprehensible and exposes the story from the underlying data.</a:t>
            </a:r>
          </a:p>
        </p:txBody>
      </p:sp>
    </p:spTree>
    <p:extLst>
      <p:ext uri="{BB962C8B-B14F-4D97-AF65-F5344CB8AC3E}">
        <p14:creationId xmlns:p14="http://schemas.microsoft.com/office/powerpoint/2010/main" val="4146982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Ontology</a:t>
            </a:r>
          </a:p>
        </p:txBody>
      </p:sp>
      <p:sp>
        <p:nvSpPr>
          <p:cNvPr id="3" name="Content Placeholder 2"/>
          <p:cNvSpPr>
            <a:spLocks noGrp="1"/>
          </p:cNvSpPr>
          <p:nvPr>
            <p:ph sz="quarter" idx="10"/>
          </p:nvPr>
        </p:nvSpPr>
        <p:spPr>
          <a:xfrm>
            <a:off x="526840" y="1871034"/>
            <a:ext cx="11295045" cy="4431924"/>
          </a:xfrm>
        </p:spPr>
        <p:txBody>
          <a:bodyPr/>
          <a:lstStyle/>
          <a:p>
            <a:pPr>
              <a:lnSpc>
                <a:spcPct val="150000"/>
              </a:lnSpc>
            </a:pPr>
            <a:r>
              <a:rPr lang="en-US" dirty="0"/>
              <a:t>An ontology is a formal, explicit specification of a shared conceptualization.</a:t>
            </a:r>
          </a:p>
          <a:p>
            <a:pPr lvl="1">
              <a:lnSpc>
                <a:spcPct val="150000"/>
              </a:lnSpc>
            </a:pPr>
            <a:r>
              <a:rPr lang="en-US" dirty="0"/>
              <a:t>What entities exist or may be said to exist?</a:t>
            </a:r>
          </a:p>
          <a:p>
            <a:pPr lvl="1">
              <a:lnSpc>
                <a:spcPct val="150000"/>
              </a:lnSpc>
            </a:pPr>
            <a:r>
              <a:rPr lang="en-US" dirty="0"/>
              <a:t>How may such entities be grouped?</a:t>
            </a:r>
          </a:p>
          <a:p>
            <a:pPr lvl="1">
              <a:lnSpc>
                <a:spcPct val="150000"/>
              </a:lnSpc>
            </a:pPr>
            <a:r>
              <a:rPr lang="en-US" dirty="0"/>
              <a:t>How may they be related within a hierarchy?</a:t>
            </a:r>
          </a:p>
          <a:p>
            <a:pPr lvl="2">
              <a:lnSpc>
                <a:spcPct val="150000"/>
              </a:lnSpc>
            </a:pPr>
            <a:r>
              <a:rPr lang="en-US" dirty="0"/>
              <a:t>Subdivided according to similarities and differences?</a:t>
            </a:r>
          </a:p>
          <a:p>
            <a:pPr>
              <a:lnSpc>
                <a:spcPct val="150000"/>
              </a:lnSpc>
            </a:pPr>
            <a:r>
              <a:rPr lang="en-US" dirty="0"/>
              <a:t>There is no gold standard to represent concepts and relationships </a:t>
            </a:r>
            <a:r>
              <a:rPr lang="en-US" sz="2400" dirty="0"/>
              <a:t>(by design)</a:t>
            </a:r>
          </a:p>
          <a:p>
            <a:pPr lvl="1">
              <a:lnSpc>
                <a:spcPct val="150000"/>
              </a:lnSpc>
            </a:pPr>
            <a:r>
              <a:rPr lang="en-US" dirty="0"/>
              <a:t>Prevents interoperability between various open and proprietary standards.</a:t>
            </a:r>
          </a:p>
        </p:txBody>
      </p:sp>
      <p:pic>
        <p:nvPicPr>
          <p:cNvPr id="5" name="Picture 4"/>
          <p:cNvPicPr>
            <a:picLocks noChangeAspect="1"/>
          </p:cNvPicPr>
          <p:nvPr/>
        </p:nvPicPr>
        <p:blipFill>
          <a:blip r:embed="rId3"/>
          <a:stretch>
            <a:fillRect/>
          </a:stretch>
        </p:blipFill>
        <p:spPr>
          <a:xfrm>
            <a:off x="8634580" y="2531984"/>
            <a:ext cx="3467584" cy="2600688"/>
          </a:xfrm>
          <a:prstGeom prst="rect">
            <a:avLst/>
          </a:prstGeom>
        </p:spPr>
      </p:pic>
    </p:spTree>
    <p:extLst>
      <p:ext uri="{BB962C8B-B14F-4D97-AF65-F5344CB8AC3E}">
        <p14:creationId xmlns:p14="http://schemas.microsoft.com/office/powerpoint/2010/main" val="217275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5781674"/>
            <a:ext cx="5322887" cy="733425"/>
          </a:xfrm>
          <a:prstGeom prst="rect">
            <a:avLst/>
          </a:prstGeom>
          <a:solidFill>
            <a:schemeClr val="bg1"/>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hintonx.com/wp-content/uploads/2013/10/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52387"/>
            <a:ext cx="7239000" cy="646271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Thank You!</a:t>
            </a:r>
          </a:p>
        </p:txBody>
      </p:sp>
      <p:sp>
        <p:nvSpPr>
          <p:cNvPr id="5" name="Text Placeholder 4"/>
          <p:cNvSpPr>
            <a:spLocks noGrp="1"/>
          </p:cNvSpPr>
          <p:nvPr>
            <p:ph type="body" sz="quarter" idx="10"/>
          </p:nvPr>
        </p:nvSpPr>
        <p:spPr>
          <a:xfrm>
            <a:off x="5075237" y="4263121"/>
            <a:ext cx="2830513" cy="1562100"/>
          </a:xfrm>
        </p:spPr>
        <p:txBody>
          <a:bodyPr anchor="b"/>
          <a:lstStyle/>
          <a:p>
            <a:pPr marL="0" indent="0">
              <a:buNone/>
            </a:pPr>
            <a:r>
              <a:rPr lang="en-US" sz="6000" dirty="0">
                <a:solidFill>
                  <a:schemeClr val="tx1"/>
                </a:solidFill>
              </a:rPr>
              <a:t>Q &amp; A</a:t>
            </a:r>
          </a:p>
        </p:txBody>
      </p:sp>
      <p:sp>
        <p:nvSpPr>
          <p:cNvPr id="6" name="Rectangle 5"/>
          <p:cNvSpPr/>
          <p:nvPr/>
        </p:nvSpPr>
        <p:spPr>
          <a:xfrm>
            <a:off x="247651" y="5825222"/>
            <a:ext cx="7734300" cy="646331"/>
          </a:xfrm>
          <a:prstGeom prst="rect">
            <a:avLst/>
          </a:prstGeom>
        </p:spPr>
        <p:txBody>
          <a:bodyPr wrap="square">
            <a:spAutoFit/>
          </a:bodyPr>
          <a:lstStyle/>
          <a:p>
            <a:r>
              <a:rPr lang="en-US" dirty="0"/>
              <a:t>Full Report:</a:t>
            </a:r>
          </a:p>
          <a:p>
            <a:r>
              <a:rPr lang="en-US" dirty="0"/>
              <a:t>http://www.vivekrs.com/DataScience/OntologyMatchingVisualization/report.pdf</a:t>
            </a:r>
          </a:p>
        </p:txBody>
      </p:sp>
    </p:spTree>
    <p:extLst>
      <p:ext uri="{BB962C8B-B14F-4D97-AF65-F5344CB8AC3E}">
        <p14:creationId xmlns:p14="http://schemas.microsoft.com/office/powerpoint/2010/main" val="162372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1059" y="5532120"/>
            <a:ext cx="4734827" cy="1325880"/>
          </a:xfrm>
        </p:spPr>
        <p:txBody>
          <a:bodyPr/>
          <a:lstStyle/>
          <a:p>
            <a:r>
              <a:rPr lang="en-US" dirty="0"/>
              <a:t>Linked Open Data</a:t>
            </a:r>
          </a:p>
        </p:txBody>
      </p:sp>
      <p:sp>
        <p:nvSpPr>
          <p:cNvPr id="9" name="Rectangle 8"/>
          <p:cNvSpPr/>
          <p:nvPr/>
        </p:nvSpPr>
        <p:spPr>
          <a:xfrm>
            <a:off x="10013950" y="6010394"/>
            <a:ext cx="2072812" cy="369332"/>
          </a:xfrm>
          <a:prstGeom prst="rect">
            <a:avLst/>
          </a:prstGeom>
        </p:spPr>
        <p:txBody>
          <a:bodyPr wrap="none">
            <a:spAutoFit/>
          </a:bodyPr>
          <a:lstStyle/>
          <a:p>
            <a:r>
              <a:rPr lang="en-US" dirty="0">
                <a:solidFill>
                  <a:schemeClr val="bg2"/>
                </a:solidFill>
              </a:rPr>
              <a:t>http://lod-cloud.net</a:t>
            </a:r>
          </a:p>
        </p:txBody>
      </p:sp>
      <p:pic>
        <p:nvPicPr>
          <p:cNvPr id="13" name="Picture 12"/>
          <p:cNvPicPr>
            <a:picLocks noChangeAspect="1"/>
          </p:cNvPicPr>
          <p:nvPr/>
        </p:nvPicPr>
        <p:blipFill>
          <a:blip r:embed="rId2"/>
          <a:stretch>
            <a:fillRect/>
          </a:stretch>
        </p:blipFill>
        <p:spPr>
          <a:xfrm>
            <a:off x="1233869" y="0"/>
            <a:ext cx="7837714" cy="6858000"/>
          </a:xfrm>
          <a:prstGeom prst="rect">
            <a:avLst/>
          </a:prstGeom>
        </p:spPr>
      </p:pic>
      <p:pic>
        <p:nvPicPr>
          <p:cNvPr id="14" name="Picture 13"/>
          <p:cNvPicPr>
            <a:picLocks noChangeAspect="1"/>
          </p:cNvPicPr>
          <p:nvPr/>
        </p:nvPicPr>
        <p:blipFill>
          <a:blip r:embed="rId3"/>
          <a:stretch>
            <a:fillRect/>
          </a:stretch>
        </p:blipFill>
        <p:spPr>
          <a:xfrm>
            <a:off x="15470" y="137378"/>
            <a:ext cx="2414924" cy="3215136"/>
          </a:xfrm>
          <a:prstGeom prst="rect">
            <a:avLst/>
          </a:prstGeom>
        </p:spPr>
      </p:pic>
      <p:sp>
        <p:nvSpPr>
          <p:cNvPr id="16" name="Rectangle 15"/>
          <p:cNvSpPr/>
          <p:nvPr/>
        </p:nvSpPr>
        <p:spPr>
          <a:xfrm>
            <a:off x="8537608" y="1208567"/>
            <a:ext cx="3427168" cy="3477875"/>
          </a:xfrm>
          <a:prstGeom prst="rect">
            <a:avLst/>
          </a:prstGeom>
        </p:spPr>
        <p:txBody>
          <a:bodyPr wrap="square">
            <a:spAutoFit/>
          </a:bodyPr>
          <a:lstStyle/>
          <a:p>
            <a:pPr algn="r"/>
            <a:r>
              <a:rPr lang="en-US" sz="2000" dirty="0">
                <a:solidFill>
                  <a:schemeClr val="bg2"/>
                </a:solidFill>
              </a:rPr>
              <a:t>Last updated: 2017-02-20</a:t>
            </a:r>
          </a:p>
          <a:p>
            <a:pPr algn="r"/>
            <a:r>
              <a:rPr lang="en-US" sz="2800" dirty="0">
                <a:solidFill>
                  <a:schemeClr val="bg2"/>
                </a:solidFill>
              </a:rPr>
              <a:t># Datasets: </a:t>
            </a:r>
            <a:r>
              <a:rPr lang="en-US" sz="3200" dirty="0">
                <a:solidFill>
                  <a:schemeClr val="bg2"/>
                </a:solidFill>
              </a:rPr>
              <a:t>1139</a:t>
            </a:r>
            <a:endParaRPr lang="en-US" sz="2800" dirty="0">
              <a:solidFill>
                <a:schemeClr val="bg2"/>
              </a:solidFill>
            </a:endParaRPr>
          </a:p>
          <a:p>
            <a:pPr algn="r"/>
            <a:endParaRPr lang="en-US" sz="2400" dirty="0">
              <a:solidFill>
                <a:schemeClr val="bg2"/>
              </a:solidFill>
            </a:endParaRPr>
          </a:p>
          <a:p>
            <a:pPr algn="r"/>
            <a:r>
              <a:rPr lang="en-US" sz="2400" dirty="0">
                <a:solidFill>
                  <a:schemeClr val="bg2"/>
                </a:solidFill>
              </a:rPr>
              <a:t>Cumulative numbers:</a:t>
            </a:r>
          </a:p>
          <a:p>
            <a:pPr algn="r"/>
            <a:r>
              <a:rPr lang="en-US" sz="2400" dirty="0">
                <a:solidFill>
                  <a:schemeClr val="bg2"/>
                </a:solidFill>
              </a:rPr>
              <a:t>9960 datasets</a:t>
            </a:r>
          </a:p>
          <a:p>
            <a:pPr algn="r"/>
            <a:r>
              <a:rPr lang="en-US" sz="2400" dirty="0">
                <a:solidFill>
                  <a:schemeClr val="bg2"/>
                </a:solidFill>
              </a:rPr>
              <a:t>149 billion triples</a:t>
            </a:r>
          </a:p>
          <a:p>
            <a:pPr algn="r"/>
            <a:endParaRPr lang="en-US" sz="2400" dirty="0">
              <a:solidFill>
                <a:schemeClr val="bg2"/>
              </a:solidFill>
            </a:endParaRPr>
          </a:p>
          <a:p>
            <a:pPr algn="r"/>
            <a:r>
              <a:rPr lang="en-US" sz="2400" dirty="0">
                <a:solidFill>
                  <a:schemeClr val="bg2"/>
                </a:solidFill>
              </a:rPr>
              <a:t>Problems with </a:t>
            </a:r>
          </a:p>
          <a:p>
            <a:pPr algn="r"/>
            <a:r>
              <a:rPr lang="en-US" sz="2400" dirty="0">
                <a:solidFill>
                  <a:schemeClr val="bg2"/>
                </a:solidFill>
              </a:rPr>
              <a:t>6971 datasets (70.1%)</a:t>
            </a:r>
          </a:p>
        </p:txBody>
      </p:sp>
    </p:spTree>
    <p:extLst>
      <p:ext uri="{BB962C8B-B14F-4D97-AF65-F5344CB8AC3E}">
        <p14:creationId xmlns:p14="http://schemas.microsoft.com/office/powerpoint/2010/main" val="2904589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Ontology Matching</a:t>
            </a:r>
          </a:p>
        </p:txBody>
      </p:sp>
      <p:sp>
        <p:nvSpPr>
          <p:cNvPr id="12" name="Content Placeholder 11"/>
          <p:cNvSpPr>
            <a:spLocks noGrp="1"/>
          </p:cNvSpPr>
          <p:nvPr>
            <p:ph sz="quarter" idx="10"/>
          </p:nvPr>
        </p:nvSpPr>
        <p:spPr/>
        <p:txBody>
          <a:bodyPr/>
          <a:lstStyle/>
          <a:p>
            <a:pPr>
              <a:lnSpc>
                <a:spcPct val="100000"/>
              </a:lnSpc>
            </a:pPr>
            <a:r>
              <a:rPr lang="en-US" dirty="0"/>
              <a:t>The process of matching ontological knowledge in general.</a:t>
            </a:r>
          </a:p>
          <a:p>
            <a:pPr>
              <a:lnSpc>
                <a:spcPct val="100000"/>
              </a:lnSpc>
            </a:pPr>
            <a:r>
              <a:rPr lang="en-US" dirty="0"/>
              <a:t>Find classes of data that are semantically equivalent (ex: Truck and Lorry).</a:t>
            </a:r>
          </a:p>
          <a:p>
            <a:pPr lvl="1">
              <a:lnSpc>
                <a:spcPct val="100000"/>
              </a:lnSpc>
            </a:pPr>
            <a:r>
              <a:rPr lang="en-US" dirty="0"/>
              <a:t>aka,	Instance Matching, 	Record Linkage, 	Entity Resolution, 			Deduplication, 	Merge-Purge,		Entity-Identification, 			Object Identification,	Identity Resolution,	Data Fusion</a:t>
            </a:r>
          </a:p>
          <a:p>
            <a:pPr>
              <a:lnSpc>
                <a:spcPct val="100000"/>
              </a:lnSpc>
            </a:pPr>
            <a:r>
              <a:rPr lang="en-US" dirty="0"/>
              <a:t>Usually performed semi-automatically.</a:t>
            </a:r>
          </a:p>
          <a:p>
            <a:pPr>
              <a:lnSpc>
                <a:spcPct val="100000"/>
              </a:lnSpc>
            </a:pPr>
            <a:r>
              <a:rPr lang="en-US" dirty="0"/>
              <a:t>Tools function over entity-relationship models, database and XML schemata, taxonomies, formal languages, and label frameworks such as RDF/OWL.</a:t>
            </a:r>
          </a:p>
        </p:txBody>
      </p:sp>
    </p:spTree>
    <p:extLst>
      <p:ext uri="{BB962C8B-B14F-4D97-AF65-F5344CB8AC3E}">
        <p14:creationId xmlns:p14="http://schemas.microsoft.com/office/powerpoint/2010/main" val="333548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Ontology Matching – Components</a:t>
            </a:r>
          </a:p>
        </p:txBody>
      </p:sp>
      <p:sp>
        <p:nvSpPr>
          <p:cNvPr id="4" name="Text Placeholder 4"/>
          <p:cNvSpPr txBox="1">
            <a:spLocks/>
          </p:cNvSpPr>
          <p:nvPr/>
        </p:nvSpPr>
        <p:spPr>
          <a:xfrm>
            <a:off x="814728" y="1828365"/>
            <a:ext cx="5189857" cy="57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solidFill>
              </a:rPr>
              <a:t>Schema Matching</a:t>
            </a:r>
          </a:p>
        </p:txBody>
      </p:sp>
      <p:sp>
        <p:nvSpPr>
          <p:cNvPr id="5" name="Content Placeholder 2"/>
          <p:cNvSpPr txBox="1">
            <a:spLocks/>
          </p:cNvSpPr>
          <p:nvPr/>
        </p:nvSpPr>
        <p:spPr>
          <a:xfrm>
            <a:off x="814729" y="2404628"/>
            <a:ext cx="5189856" cy="31099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chemeClr val="bg2"/>
                </a:solidFill>
              </a:rPr>
              <a:t>Matching of concepts and properties represented by TBoxes of DL ontologies</a:t>
            </a:r>
            <a:endParaRPr lang="en-US" dirty="0">
              <a:solidFill>
                <a:schemeClr val="bg2"/>
              </a:solidFill>
            </a:endParaRPr>
          </a:p>
        </p:txBody>
      </p:sp>
      <p:sp>
        <p:nvSpPr>
          <p:cNvPr id="6" name="Text Placeholder 5"/>
          <p:cNvSpPr txBox="1">
            <a:spLocks/>
          </p:cNvSpPr>
          <p:nvPr/>
        </p:nvSpPr>
        <p:spPr>
          <a:xfrm>
            <a:off x="6187415" y="1828365"/>
            <a:ext cx="5194583" cy="57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bg2"/>
                </a:solidFill>
              </a:rPr>
              <a:t>Instance Matching</a:t>
            </a:r>
            <a:endParaRPr lang="en-US" b="1" dirty="0">
              <a:solidFill>
                <a:schemeClr val="bg2"/>
              </a:solidFill>
            </a:endParaRPr>
          </a:p>
        </p:txBody>
      </p:sp>
      <p:sp>
        <p:nvSpPr>
          <p:cNvPr id="7" name="Content Placeholder 6"/>
          <p:cNvSpPr txBox="1">
            <a:spLocks/>
          </p:cNvSpPr>
          <p:nvPr/>
        </p:nvSpPr>
        <p:spPr>
          <a:xfrm>
            <a:off x="6187415" y="2404628"/>
            <a:ext cx="5194583" cy="31099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chemeClr val="bg2"/>
                </a:solidFill>
              </a:rPr>
              <a:t>Matching of assertions represented by ABoxes of DL ontologies</a:t>
            </a:r>
          </a:p>
          <a:p>
            <a:endParaRPr lang="en-US" dirty="0">
              <a:solidFill>
                <a:schemeClr val="bg2"/>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970740989"/>
              </p:ext>
            </p:extLst>
          </p:nvPr>
        </p:nvGraphicFramePr>
        <p:xfrm>
          <a:off x="1181474" y="3776181"/>
          <a:ext cx="3609439" cy="2595880"/>
        </p:xfrm>
        <a:graphic>
          <a:graphicData uri="http://schemas.openxmlformats.org/drawingml/2006/table">
            <a:tbl>
              <a:tblPr firstRow="1" bandRow="1">
                <a:tableStyleId>{72833802-FEF1-4C79-8D5D-14CF1EAF98D9}</a:tableStyleId>
              </a:tblPr>
              <a:tblGrid>
                <a:gridCol w="1820154">
                  <a:extLst>
                    <a:ext uri="{9D8B030D-6E8A-4147-A177-3AD203B41FA5}">
                      <a16:colId xmlns:a16="http://schemas.microsoft.com/office/drawing/2014/main" val="2993468142"/>
                    </a:ext>
                  </a:extLst>
                </a:gridCol>
                <a:gridCol w="1789285">
                  <a:extLst>
                    <a:ext uri="{9D8B030D-6E8A-4147-A177-3AD203B41FA5}">
                      <a16:colId xmlns:a16="http://schemas.microsoft.com/office/drawing/2014/main" val="2462674105"/>
                    </a:ext>
                  </a:extLst>
                </a:gridCol>
              </a:tblGrid>
              <a:tr h="370840">
                <a:tc>
                  <a:txBody>
                    <a:bodyPr/>
                    <a:lstStyle/>
                    <a:p>
                      <a:r>
                        <a:rPr lang="en-US" dirty="0">
                          <a:solidFill>
                            <a:schemeClr val="bg2"/>
                          </a:solidFill>
                        </a:rPr>
                        <a:t>DB1.Product</a:t>
                      </a:r>
                    </a:p>
                  </a:txBody>
                  <a:tcPr/>
                </a:tc>
                <a:tc>
                  <a:txBody>
                    <a:bodyPr/>
                    <a:lstStyle/>
                    <a:p>
                      <a:r>
                        <a:rPr lang="en-US" dirty="0">
                          <a:solidFill>
                            <a:schemeClr val="bg2"/>
                          </a:solidFill>
                        </a:rPr>
                        <a:t>DB2.Product</a:t>
                      </a:r>
                    </a:p>
                  </a:txBody>
                  <a:tcPr/>
                </a:tc>
                <a:extLst>
                  <a:ext uri="{0D108BD9-81ED-4DB2-BD59-A6C34878D82A}">
                    <a16:rowId xmlns:a16="http://schemas.microsoft.com/office/drawing/2014/main" val="1098962913"/>
                  </a:ext>
                </a:extLst>
              </a:tr>
              <a:tr h="370840">
                <a:tc>
                  <a:txBody>
                    <a:bodyPr/>
                    <a:lstStyle/>
                    <a:p>
                      <a:r>
                        <a:rPr lang="en-US" dirty="0">
                          <a:solidFill>
                            <a:schemeClr val="bg2"/>
                          </a:solidFill>
                        </a:rPr>
                        <a:t>ID</a:t>
                      </a:r>
                    </a:p>
                  </a:txBody>
                  <a:tcPr/>
                </a:tc>
                <a:tc>
                  <a:txBody>
                    <a:bodyPr/>
                    <a:lstStyle/>
                    <a:p>
                      <a:r>
                        <a:rPr lang="en-US" dirty="0">
                          <a:solidFill>
                            <a:schemeClr val="bg2"/>
                          </a:solidFill>
                        </a:rPr>
                        <a:t>Item Number</a:t>
                      </a:r>
                    </a:p>
                  </a:txBody>
                  <a:tcPr/>
                </a:tc>
                <a:extLst>
                  <a:ext uri="{0D108BD9-81ED-4DB2-BD59-A6C34878D82A}">
                    <a16:rowId xmlns:a16="http://schemas.microsoft.com/office/drawing/2014/main" val="949952071"/>
                  </a:ext>
                </a:extLst>
              </a:tr>
              <a:tr h="370840">
                <a:tc>
                  <a:txBody>
                    <a:bodyPr/>
                    <a:lstStyle/>
                    <a:p>
                      <a:r>
                        <a:rPr lang="en-US" dirty="0">
                          <a:solidFill>
                            <a:schemeClr val="bg2"/>
                          </a:solidFill>
                        </a:rPr>
                        <a:t>Description</a:t>
                      </a:r>
                    </a:p>
                  </a:txBody>
                  <a:tcPr/>
                </a:tc>
                <a:tc>
                  <a:txBody>
                    <a:bodyPr/>
                    <a:lstStyle/>
                    <a:p>
                      <a:r>
                        <a:rPr lang="en-US" dirty="0">
                          <a:solidFill>
                            <a:schemeClr val="bg2"/>
                          </a:solidFill>
                        </a:rPr>
                        <a:t>Web Description</a:t>
                      </a:r>
                    </a:p>
                  </a:txBody>
                  <a:tcPr/>
                </a:tc>
                <a:extLst>
                  <a:ext uri="{0D108BD9-81ED-4DB2-BD59-A6C34878D82A}">
                    <a16:rowId xmlns:a16="http://schemas.microsoft.com/office/drawing/2014/main" val="610381441"/>
                  </a:ext>
                </a:extLst>
              </a:tr>
              <a:tr h="370840">
                <a:tc>
                  <a:txBody>
                    <a:bodyPr/>
                    <a:lstStyle/>
                    <a:p>
                      <a:r>
                        <a:rPr lang="en-US" dirty="0">
                          <a:solidFill>
                            <a:schemeClr val="bg2"/>
                          </a:solidFill>
                        </a:rPr>
                        <a:t>Brand Name</a:t>
                      </a:r>
                    </a:p>
                  </a:txBody>
                  <a:tcPr/>
                </a:tc>
                <a:tc>
                  <a:txBody>
                    <a:bodyPr/>
                    <a:lstStyle/>
                    <a:p>
                      <a:r>
                        <a:rPr lang="en-US" dirty="0">
                          <a:solidFill>
                            <a:schemeClr val="bg2"/>
                          </a:solidFill>
                        </a:rPr>
                        <a:t>Trade Name</a:t>
                      </a:r>
                    </a:p>
                  </a:txBody>
                  <a:tcPr/>
                </a:tc>
                <a:extLst>
                  <a:ext uri="{0D108BD9-81ED-4DB2-BD59-A6C34878D82A}">
                    <a16:rowId xmlns:a16="http://schemas.microsoft.com/office/drawing/2014/main" val="4017534048"/>
                  </a:ext>
                </a:extLst>
              </a:tr>
              <a:tr h="370840">
                <a:tc>
                  <a:txBody>
                    <a:bodyPr/>
                    <a:lstStyle/>
                    <a:p>
                      <a:r>
                        <a:rPr lang="en-US" dirty="0">
                          <a:solidFill>
                            <a:schemeClr val="bg2"/>
                          </a:solidFill>
                        </a:rPr>
                        <a:t>Material</a:t>
                      </a:r>
                    </a:p>
                  </a:txBody>
                  <a:tcPr/>
                </a:tc>
                <a:tc>
                  <a:txBody>
                    <a:bodyPr/>
                    <a:lstStyle/>
                    <a:p>
                      <a:endParaRPr lang="en-US" dirty="0">
                        <a:solidFill>
                          <a:schemeClr val="bg2"/>
                        </a:solidFill>
                      </a:endParaRPr>
                    </a:p>
                  </a:txBody>
                  <a:tcPr/>
                </a:tc>
                <a:extLst>
                  <a:ext uri="{0D108BD9-81ED-4DB2-BD59-A6C34878D82A}">
                    <a16:rowId xmlns:a16="http://schemas.microsoft.com/office/drawing/2014/main" val="3717539825"/>
                  </a:ext>
                </a:extLst>
              </a:tr>
              <a:tr h="370840">
                <a:tc>
                  <a:txBody>
                    <a:bodyPr/>
                    <a:lstStyle/>
                    <a:p>
                      <a:endParaRPr lang="en-US" dirty="0">
                        <a:solidFill>
                          <a:schemeClr val="bg2"/>
                        </a:solidFill>
                      </a:endParaRPr>
                    </a:p>
                  </a:txBody>
                  <a:tcPr/>
                </a:tc>
                <a:tc>
                  <a:txBody>
                    <a:bodyPr/>
                    <a:lstStyle/>
                    <a:p>
                      <a:r>
                        <a:rPr lang="en-US" dirty="0">
                          <a:solidFill>
                            <a:schemeClr val="bg2"/>
                          </a:solidFill>
                        </a:rPr>
                        <a:t>Finish</a:t>
                      </a:r>
                    </a:p>
                  </a:txBody>
                  <a:tcPr/>
                </a:tc>
                <a:extLst>
                  <a:ext uri="{0D108BD9-81ED-4DB2-BD59-A6C34878D82A}">
                    <a16:rowId xmlns:a16="http://schemas.microsoft.com/office/drawing/2014/main" val="2083620470"/>
                  </a:ext>
                </a:extLst>
              </a:tr>
              <a:tr h="370840">
                <a:tc>
                  <a:txBody>
                    <a:bodyPr/>
                    <a:lstStyle/>
                    <a:p>
                      <a:r>
                        <a:rPr lang="en-US" dirty="0">
                          <a:solidFill>
                            <a:schemeClr val="bg2"/>
                          </a:solidFill>
                        </a:rPr>
                        <a:t>Overall Length</a:t>
                      </a:r>
                    </a:p>
                  </a:txBody>
                  <a:tcPr/>
                </a:tc>
                <a:tc>
                  <a:txBody>
                    <a:bodyPr/>
                    <a:lstStyle/>
                    <a:p>
                      <a:r>
                        <a:rPr lang="en-US" dirty="0">
                          <a:solidFill>
                            <a:schemeClr val="bg2"/>
                          </a:solidFill>
                        </a:rPr>
                        <a:t>OAL</a:t>
                      </a:r>
                    </a:p>
                  </a:txBody>
                  <a:tcPr/>
                </a:tc>
                <a:extLst>
                  <a:ext uri="{0D108BD9-81ED-4DB2-BD59-A6C34878D82A}">
                    <a16:rowId xmlns:a16="http://schemas.microsoft.com/office/drawing/2014/main" val="258417813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51098167"/>
              </p:ext>
            </p:extLst>
          </p:nvPr>
        </p:nvGraphicFramePr>
        <p:xfrm>
          <a:off x="7529867" y="3864293"/>
          <a:ext cx="3852131" cy="1010920"/>
        </p:xfrm>
        <a:graphic>
          <a:graphicData uri="http://schemas.openxmlformats.org/drawingml/2006/table">
            <a:tbl>
              <a:tblPr firstRow="1" bandRow="1">
                <a:tableStyleId>{5DA37D80-6434-44D0-A028-1B22A696006F}</a:tableStyleId>
              </a:tblPr>
              <a:tblGrid>
                <a:gridCol w="3852131">
                  <a:extLst>
                    <a:ext uri="{9D8B030D-6E8A-4147-A177-3AD203B41FA5}">
                      <a16:colId xmlns:a16="http://schemas.microsoft.com/office/drawing/2014/main" val="2993468142"/>
                    </a:ext>
                  </a:extLst>
                </a:gridCol>
              </a:tblGrid>
              <a:tr h="370840">
                <a:tc>
                  <a:txBody>
                    <a:bodyPr/>
                    <a:lstStyle/>
                    <a:p>
                      <a:r>
                        <a:rPr lang="en-US" dirty="0">
                          <a:solidFill>
                            <a:schemeClr val="bg2"/>
                          </a:solidFill>
                        </a:rPr>
                        <a:t>¼-20 x 3/8 SS SHCS</a:t>
                      </a:r>
                    </a:p>
                  </a:txBody>
                  <a:tcPr/>
                </a:tc>
                <a:extLst>
                  <a:ext uri="{0D108BD9-81ED-4DB2-BD59-A6C34878D82A}">
                    <a16:rowId xmlns:a16="http://schemas.microsoft.com/office/drawing/2014/main" val="94995207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2"/>
                          </a:solidFill>
                        </a:rPr>
                        <a:t>Stainless Steel Socket Head Cap Screw,</a:t>
                      </a:r>
                      <a:r>
                        <a:rPr lang="en-US" baseline="0" dirty="0">
                          <a:solidFill>
                            <a:schemeClr val="bg2"/>
                          </a:solidFill>
                        </a:rPr>
                        <a:t> 1/4” </a:t>
                      </a:r>
                      <a:r>
                        <a:rPr lang="en-US" baseline="0" dirty="0" err="1">
                          <a:solidFill>
                            <a:schemeClr val="bg2"/>
                          </a:solidFill>
                        </a:rPr>
                        <a:t>Dia</a:t>
                      </a:r>
                      <a:r>
                        <a:rPr lang="en-US" baseline="0" dirty="0">
                          <a:solidFill>
                            <a:schemeClr val="bg2"/>
                          </a:solidFill>
                        </a:rPr>
                        <a:t>, 20 Thread Size, 3/8” Length</a:t>
                      </a:r>
                      <a:endParaRPr lang="en-US" dirty="0">
                        <a:solidFill>
                          <a:schemeClr val="bg2"/>
                        </a:solidFill>
                      </a:endParaRPr>
                    </a:p>
                  </a:txBody>
                  <a:tcPr/>
                </a:tc>
                <a:extLst>
                  <a:ext uri="{0D108BD9-81ED-4DB2-BD59-A6C34878D82A}">
                    <a16:rowId xmlns:a16="http://schemas.microsoft.com/office/drawing/2014/main" val="2935294288"/>
                  </a:ext>
                </a:extLst>
              </a:tr>
            </a:tbl>
          </a:graphicData>
        </a:graphic>
      </p:graphicFrame>
      <p:pic>
        <p:nvPicPr>
          <p:cNvPr id="10" name="Picture 9"/>
          <p:cNvPicPr>
            <a:picLocks noChangeAspect="1"/>
          </p:cNvPicPr>
          <p:nvPr/>
        </p:nvPicPr>
        <p:blipFill>
          <a:blip r:embed="rId2"/>
          <a:stretch>
            <a:fillRect/>
          </a:stretch>
        </p:blipFill>
        <p:spPr>
          <a:xfrm rot="19219071">
            <a:off x="6170817" y="4150648"/>
            <a:ext cx="1247949" cy="438211"/>
          </a:xfrm>
          <a:prstGeom prst="rect">
            <a:avLst/>
          </a:prstGeom>
        </p:spPr>
      </p:pic>
      <p:sp>
        <p:nvSpPr>
          <p:cNvPr id="13" name="TextBox 12"/>
          <p:cNvSpPr txBox="1"/>
          <p:nvPr/>
        </p:nvSpPr>
        <p:spPr>
          <a:xfrm>
            <a:off x="4973743" y="5664175"/>
            <a:ext cx="6979251" cy="707886"/>
          </a:xfrm>
          <a:prstGeom prst="rect">
            <a:avLst/>
          </a:prstGeom>
          <a:noFill/>
        </p:spPr>
        <p:txBody>
          <a:bodyPr wrap="square" rtlCol="0">
            <a:spAutoFit/>
          </a:bodyPr>
          <a:lstStyle/>
          <a:p>
            <a:r>
              <a:rPr lang="en-US" sz="2400" dirty="0">
                <a:solidFill>
                  <a:schemeClr val="bg2"/>
                </a:solidFill>
              </a:rPr>
              <a:t>The set of correspondences is called </a:t>
            </a:r>
            <a:r>
              <a:rPr lang="en-US" sz="4000" dirty="0">
                <a:solidFill>
                  <a:schemeClr val="bg2"/>
                </a:solidFill>
              </a:rPr>
              <a:t>Alignment</a:t>
            </a:r>
            <a:endParaRPr lang="en-US" sz="3200" dirty="0">
              <a:solidFill>
                <a:schemeClr val="bg2"/>
              </a:solidFill>
            </a:endParaRPr>
          </a:p>
        </p:txBody>
      </p:sp>
    </p:spTree>
    <p:extLst>
      <p:ext uri="{BB962C8B-B14F-4D97-AF65-F5344CB8AC3E}">
        <p14:creationId xmlns:p14="http://schemas.microsoft.com/office/powerpoint/2010/main" val="302355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Ontology Mapping – Methods</a:t>
            </a:r>
          </a:p>
        </p:txBody>
      </p:sp>
      <p:sp>
        <p:nvSpPr>
          <p:cNvPr id="3" name="Content Placeholder 2"/>
          <p:cNvSpPr>
            <a:spLocks noGrp="1"/>
          </p:cNvSpPr>
          <p:nvPr>
            <p:ph sz="quarter" idx="10"/>
          </p:nvPr>
        </p:nvSpPr>
        <p:spPr>
          <a:xfrm>
            <a:off x="526841" y="1871034"/>
            <a:ext cx="11078772" cy="4431924"/>
          </a:xfrm>
        </p:spPr>
        <p:txBody>
          <a:bodyPr>
            <a:normAutofit fontScale="92500" lnSpcReduction="10000"/>
          </a:bodyPr>
          <a:lstStyle/>
          <a:p>
            <a:pPr>
              <a:lnSpc>
                <a:spcPct val="100000"/>
              </a:lnSpc>
              <a:spcBef>
                <a:spcPts val="1800"/>
              </a:spcBef>
            </a:pPr>
            <a:r>
              <a:rPr lang="en-US" dirty="0"/>
              <a:t>Typically, ontology matching focuses on linking data that are labeled in the same natural language.</a:t>
            </a:r>
          </a:p>
          <a:p>
            <a:pPr lvl="1">
              <a:lnSpc>
                <a:spcPct val="100000"/>
              </a:lnSpc>
              <a:spcBef>
                <a:spcPts val="1800"/>
              </a:spcBef>
            </a:pPr>
            <a:r>
              <a:rPr lang="en-US" dirty="0"/>
              <a:t>Similarity Based – Linguistic using syntax or semantics, and Contextual</a:t>
            </a:r>
          </a:p>
          <a:p>
            <a:pPr lvl="1">
              <a:lnSpc>
                <a:spcPct val="100000"/>
              </a:lnSpc>
              <a:spcBef>
                <a:spcPts val="1800"/>
              </a:spcBef>
            </a:pPr>
            <a:r>
              <a:rPr lang="en-US" dirty="0"/>
              <a:t>Reasoning Based – Deductive, and Probabilistic</a:t>
            </a:r>
          </a:p>
          <a:p>
            <a:pPr lvl="1">
              <a:lnSpc>
                <a:spcPct val="100000"/>
              </a:lnSpc>
              <a:spcBef>
                <a:spcPts val="1800"/>
              </a:spcBef>
            </a:pPr>
            <a:r>
              <a:rPr lang="en-US" dirty="0"/>
              <a:t>Learning Based – train a classifier</a:t>
            </a:r>
          </a:p>
          <a:p>
            <a:pPr>
              <a:lnSpc>
                <a:spcPct val="100000"/>
              </a:lnSpc>
              <a:spcBef>
                <a:spcPts val="1800"/>
              </a:spcBef>
            </a:pPr>
            <a:r>
              <a:rPr lang="en-US" dirty="0"/>
              <a:t>Sometimes, a gold standard – Reference Alignment – is available.</a:t>
            </a:r>
          </a:p>
          <a:p>
            <a:pPr>
              <a:lnSpc>
                <a:spcPct val="100000"/>
              </a:lnSpc>
              <a:spcBef>
                <a:spcPts val="1800"/>
              </a:spcBef>
            </a:pPr>
            <a:r>
              <a:rPr lang="en-US" dirty="0"/>
              <a:t>Cross-lingual ontology mapping: Process of establishing relationships among ontological resources from two or more independent ontologies where each ontology is labeled in a different language.</a:t>
            </a:r>
          </a:p>
        </p:txBody>
      </p:sp>
    </p:spTree>
    <p:extLst>
      <p:ext uri="{BB962C8B-B14F-4D97-AF65-F5344CB8AC3E}">
        <p14:creationId xmlns:p14="http://schemas.microsoft.com/office/powerpoint/2010/main" val="203212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Ontology Matching – Process</a:t>
            </a:r>
          </a:p>
        </p:txBody>
      </p:sp>
      <p:sp>
        <p:nvSpPr>
          <p:cNvPr id="3" name="Content Placeholder 2"/>
          <p:cNvSpPr>
            <a:spLocks noGrp="1"/>
          </p:cNvSpPr>
          <p:nvPr>
            <p:ph sz="quarter" idx="10"/>
          </p:nvPr>
        </p:nvSpPr>
        <p:spPr/>
        <p:txBody>
          <a:bodyPr/>
          <a:lstStyle/>
          <a:p>
            <a:r>
              <a:rPr lang="en-US" dirty="0"/>
              <a:t>Designed to function over entity-relationship models, database and XML schemata, taxonomies, formal languages, and label frameworks such as RDF/OWL.</a:t>
            </a:r>
          </a:p>
          <a:p>
            <a:r>
              <a:rPr lang="en-US" dirty="0"/>
              <a:t>Employ automated alignment techniques to find matches.</a:t>
            </a:r>
          </a:p>
          <a:p>
            <a:r>
              <a:rPr lang="en-US" dirty="0"/>
              <a:t>Results are visualized for review or consumption.</a:t>
            </a:r>
          </a:p>
          <a:p>
            <a:pPr>
              <a:spcBef>
                <a:spcPts val="1800"/>
              </a:spcBef>
            </a:pPr>
            <a:r>
              <a:rPr lang="en-US" dirty="0"/>
              <a:t>Introducing a human in the loop to answer a small set of questions can help resolve conflicts across large datasets.</a:t>
            </a:r>
          </a:p>
          <a:p>
            <a:pPr>
              <a:spcBef>
                <a:spcPts val="1800"/>
              </a:spcBef>
            </a:pPr>
            <a:r>
              <a:rPr lang="en-US" dirty="0"/>
              <a:t>Visualization improves user experience in being able to better assimilate the relationships between concepts, and instances.</a:t>
            </a:r>
          </a:p>
        </p:txBody>
      </p:sp>
    </p:spTree>
    <p:extLst>
      <p:ext uri="{BB962C8B-B14F-4D97-AF65-F5344CB8AC3E}">
        <p14:creationId xmlns:p14="http://schemas.microsoft.com/office/powerpoint/2010/main" val="1541074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Requirements</a:t>
            </a:r>
          </a:p>
        </p:txBody>
      </p:sp>
      <p:sp>
        <p:nvSpPr>
          <p:cNvPr id="3" name="Content Placeholder 2"/>
          <p:cNvSpPr>
            <a:spLocks noGrp="1"/>
          </p:cNvSpPr>
          <p:nvPr>
            <p:ph sz="quarter" idx="10"/>
          </p:nvPr>
        </p:nvSpPr>
        <p:spPr/>
        <p:txBody>
          <a:bodyPr/>
          <a:lstStyle/>
          <a:p>
            <a:r>
              <a:rPr lang="en-US" dirty="0"/>
              <a:t>The process of writing explicit queries to look for patterns and validate mappings requires:</a:t>
            </a:r>
          </a:p>
          <a:p>
            <a:pPr lvl="1"/>
            <a:r>
              <a:rPr lang="en-US" dirty="0"/>
              <a:t>cognitive presence to anticipate specific types of patterns, </a:t>
            </a:r>
          </a:p>
          <a:p>
            <a:pPr lvl="1"/>
            <a:r>
              <a:rPr lang="en-US" dirty="0"/>
              <a:t>technical expertise to be able to construct the queries, debug any issues, interpret the results, and</a:t>
            </a:r>
          </a:p>
          <a:p>
            <a:pPr lvl="1"/>
            <a:r>
              <a:rPr lang="en-US" dirty="0"/>
              <a:t>iterate to look for other patterns.</a:t>
            </a:r>
          </a:p>
          <a:p>
            <a:r>
              <a:rPr lang="en-US" dirty="0"/>
              <a:t>A visual interface enables a </a:t>
            </a:r>
            <a:r>
              <a:rPr lang="en-US" i="1" dirty="0"/>
              <a:t>follow-your-nose </a:t>
            </a:r>
            <a:r>
              <a:rPr lang="en-US" dirty="0"/>
              <a:t>style of exploration:</a:t>
            </a:r>
          </a:p>
          <a:p>
            <a:pPr lvl="1"/>
            <a:r>
              <a:rPr lang="en-US" dirty="0"/>
              <a:t>users may navigate it seamlessly, </a:t>
            </a:r>
          </a:p>
          <a:p>
            <a:pPr lvl="1"/>
            <a:r>
              <a:rPr lang="en-US" dirty="0"/>
              <a:t>slice and dice the results, and </a:t>
            </a:r>
          </a:p>
          <a:p>
            <a:pPr lvl="1"/>
            <a:r>
              <a:rPr lang="en-US" dirty="0"/>
              <a:t>look for visual patterns that expose visual insights.</a:t>
            </a:r>
          </a:p>
        </p:txBody>
      </p:sp>
    </p:spTree>
    <p:extLst>
      <p:ext uri="{BB962C8B-B14F-4D97-AF65-F5344CB8AC3E}">
        <p14:creationId xmlns:p14="http://schemas.microsoft.com/office/powerpoint/2010/main" val="3243481988"/>
      </p:ext>
    </p:extLst>
  </p:cSld>
  <p:clrMapOvr>
    <a:masterClrMapping/>
  </p:clrMapOvr>
</p:sld>
</file>

<file path=ppt/theme/theme1.xml><?xml version="1.0" encoding="utf-8"?>
<a:theme xmlns:a="http://schemas.openxmlformats.org/drawingml/2006/main" name="Headerlin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50800" dist="25400" dir="5400000" algn="t" rotWithShape="0">
            <a:prstClr val="black">
              <a:alpha val="30000"/>
            </a:prstClr>
          </a:outerShdw>
          <a:softEdge rad="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45794</TotalTime>
  <Words>3051</Words>
  <Application>Microsoft Office PowerPoint</Application>
  <PresentationFormat>Widescreen</PresentationFormat>
  <Paragraphs>269</Paragraphs>
  <Slides>30</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Roboto Light</vt:lpstr>
      <vt:lpstr>Headerline</vt:lpstr>
      <vt:lpstr>Ontology Matching Visualization</vt:lpstr>
      <vt:lpstr>Introduction</vt:lpstr>
      <vt:lpstr>Ontology</vt:lpstr>
      <vt:lpstr>Linked Open Data</vt:lpstr>
      <vt:lpstr>Ontology Matching</vt:lpstr>
      <vt:lpstr>Ontology Matching – Components</vt:lpstr>
      <vt:lpstr>Ontology Mapping – Methods</vt:lpstr>
      <vt:lpstr>Ontology Matching – Process</vt:lpstr>
      <vt:lpstr>Cognitive Requirements</vt:lpstr>
      <vt:lpstr>Visual Analytics – Sensemaking</vt:lpstr>
      <vt:lpstr>Visual Analytics – why visual?</vt:lpstr>
      <vt:lpstr>Ontology Matching</vt:lpstr>
      <vt:lpstr>Visual Interface Types</vt:lpstr>
      <vt:lpstr>Visual Interface Types</vt:lpstr>
      <vt:lpstr>Tabular and List-based Representation</vt:lpstr>
      <vt:lpstr>Linked Tree Widgets</vt:lpstr>
      <vt:lpstr>Cluster Visualization</vt:lpstr>
      <vt:lpstr>Tree-maps and Pie-Charts</vt:lpstr>
      <vt:lpstr>Matrix Views</vt:lpstr>
      <vt:lpstr>Multi-layer Map-based Visualization</vt:lpstr>
      <vt:lpstr>Others</vt:lpstr>
      <vt:lpstr>Visualization Sensemaking</vt:lpstr>
      <vt:lpstr>For example: The cost of mobile advertisements on 50 news websites</vt:lpstr>
      <vt:lpstr>Visualization Sensemaking</vt:lpstr>
      <vt:lpstr>Unknown Visualizations for Novice Users</vt:lpstr>
      <vt:lpstr>NOvices information VIsualization Sensemaking (NOVIS) model</vt:lpstr>
      <vt:lpstr>Sensemaking dynamics</vt:lpstr>
      <vt:lpstr>Sensemaking dynamics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Ergün Kayis</dc:creator>
  <cp:lastModifiedBy>Vivek Shivaprabhu</cp:lastModifiedBy>
  <cp:revision>678</cp:revision>
  <dcterms:created xsi:type="dcterms:W3CDTF">2015-05-30T00:46:15Z</dcterms:created>
  <dcterms:modified xsi:type="dcterms:W3CDTF">2017-04-26T04:27:12Z</dcterms:modified>
</cp:coreProperties>
</file>